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15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5047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4955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1719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537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494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00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3484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9812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847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64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6BE1EA1-116A-470E-9E4D-CBCEAE912F2A}" type="datetimeFigureOut">
              <a:rPr lang="en-IN" smtClean="0"/>
              <a:t>05-01-2024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140D9C-B46B-43EF-8468-12885462AA8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58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C4769FD-BEDB-EBEC-BCD9-D0E9B0BE5607}"/>
              </a:ext>
            </a:extLst>
          </p:cNvPr>
          <p:cNvSpPr txBox="1"/>
          <p:nvPr/>
        </p:nvSpPr>
        <p:spPr>
          <a:xfrm>
            <a:off x="1712737" y="1333709"/>
            <a:ext cx="77654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i="0" u="sng" dirty="0">
                <a:solidFill>
                  <a:srgbClr val="202332"/>
                </a:solidFill>
                <a:effectLst/>
                <a:latin typeface="Baskerville Old Face" panose="02020602080505020303" pitchFamily="18" charset="0"/>
              </a:rPr>
              <a:t>Psychology in the Workplace</a:t>
            </a:r>
            <a:endParaRPr lang="en-IN" sz="4800" b="1" u="sng" dirty="0">
              <a:latin typeface="Baskerville Old Face" panose="020206020805050203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384B45-9D10-0DE5-75F8-4E2AEFA1C3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1" r="14160"/>
          <a:stretch/>
        </p:blipFill>
        <p:spPr>
          <a:xfrm>
            <a:off x="118373" y="3409791"/>
            <a:ext cx="2884803" cy="281214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50585" y="4125810"/>
            <a:ext cx="5413144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Members :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Vaibhav Bisen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Kunal Baghele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Nilima Katre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Rushabh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Joshi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Anurag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Chakole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2541" y="109069"/>
            <a:ext cx="1998153" cy="1060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D6335A-5EF3-15DF-DB13-206E33C87F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674"/>
          <a:stretch/>
        </p:blipFill>
        <p:spPr>
          <a:xfrm>
            <a:off x="9457157" y="2912704"/>
            <a:ext cx="1467762" cy="140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668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0">
            <a:extLst>
              <a:ext uri="{FF2B5EF4-FFF2-40B4-BE49-F238E27FC236}">
                <a16:creationId xmlns:a16="http://schemas.microsoft.com/office/drawing/2014/main" id="{EDED4131-87B0-4EEF-9843-78FC19E618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09" r="29509"/>
          <a:stretch>
            <a:fillRect/>
          </a:stretch>
        </p:blipFill>
        <p:spPr>
          <a:xfrm>
            <a:off x="0" y="368300"/>
            <a:ext cx="3759200" cy="6121400"/>
          </a:xfrm>
          <a:custGeom>
            <a:avLst/>
            <a:gdLst>
              <a:gd name="connsiteX0" fmla="*/ 698500 w 3759200"/>
              <a:gd name="connsiteY0" fmla="*/ 0 h 6121400"/>
              <a:gd name="connsiteX1" fmla="*/ 3759200 w 3759200"/>
              <a:gd name="connsiteY1" fmla="*/ 3060700 h 6121400"/>
              <a:gd name="connsiteX2" fmla="*/ 698500 w 3759200"/>
              <a:gd name="connsiteY2" fmla="*/ 6121400 h 6121400"/>
              <a:gd name="connsiteX3" fmla="*/ 81662 w 3759200"/>
              <a:gd name="connsiteY3" fmla="*/ 6059217 h 6121400"/>
              <a:gd name="connsiteX4" fmla="*/ 0 w 3759200"/>
              <a:gd name="connsiteY4" fmla="*/ 6038220 h 6121400"/>
              <a:gd name="connsiteX5" fmla="*/ 0 w 3759200"/>
              <a:gd name="connsiteY5" fmla="*/ 83180 h 6121400"/>
              <a:gd name="connsiteX6" fmla="*/ 81662 w 3759200"/>
              <a:gd name="connsiteY6" fmla="*/ 62183 h 6121400"/>
              <a:gd name="connsiteX7" fmla="*/ 698500 w 3759200"/>
              <a:gd name="connsiteY7" fmla="*/ 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59200" h="6121400">
                <a:moveTo>
                  <a:pt x="698500" y="0"/>
                </a:moveTo>
                <a:cubicBezTo>
                  <a:pt x="2388878" y="0"/>
                  <a:pt x="3759200" y="1370322"/>
                  <a:pt x="3759200" y="3060700"/>
                </a:cubicBezTo>
                <a:cubicBezTo>
                  <a:pt x="3759200" y="4751078"/>
                  <a:pt x="2388878" y="6121400"/>
                  <a:pt x="698500" y="6121400"/>
                </a:cubicBezTo>
                <a:cubicBezTo>
                  <a:pt x="487203" y="6121400"/>
                  <a:pt x="280906" y="6099989"/>
                  <a:pt x="81662" y="6059217"/>
                </a:cubicBezTo>
                <a:lnTo>
                  <a:pt x="0" y="6038220"/>
                </a:lnTo>
                <a:lnTo>
                  <a:pt x="0" y="83180"/>
                </a:lnTo>
                <a:lnTo>
                  <a:pt x="81662" y="62183"/>
                </a:lnTo>
                <a:cubicBezTo>
                  <a:pt x="280906" y="21411"/>
                  <a:pt x="487203" y="0"/>
                  <a:pt x="698500" y="0"/>
                </a:cubicBezTo>
                <a:close/>
              </a:path>
            </a:pathLst>
          </a:custGeom>
        </p:spPr>
      </p:pic>
      <p:sp>
        <p:nvSpPr>
          <p:cNvPr id="6" name="Freeform: Shape 153">
            <a:extLst>
              <a:ext uri="{FF2B5EF4-FFF2-40B4-BE49-F238E27FC236}">
                <a16:creationId xmlns:a16="http://schemas.microsoft.com/office/drawing/2014/main" id="{EBAD253F-5E7E-4FAF-ABCC-932799B642E8}"/>
              </a:ext>
            </a:extLst>
          </p:cNvPr>
          <p:cNvSpPr/>
          <p:nvPr/>
        </p:nvSpPr>
        <p:spPr>
          <a:xfrm>
            <a:off x="-11907" y="214811"/>
            <a:ext cx="3885407" cy="6350000"/>
          </a:xfrm>
          <a:custGeom>
            <a:avLst/>
            <a:gdLst>
              <a:gd name="connsiteX0" fmla="*/ 710407 w 3885407"/>
              <a:gd name="connsiteY0" fmla="*/ 0 h 6350000"/>
              <a:gd name="connsiteX1" fmla="*/ 3885407 w 3885407"/>
              <a:gd name="connsiteY1" fmla="*/ 3175000 h 6350000"/>
              <a:gd name="connsiteX2" fmla="*/ 710407 w 3885407"/>
              <a:gd name="connsiteY2" fmla="*/ 6350000 h 6350000"/>
              <a:gd name="connsiteX3" fmla="*/ 70534 w 3885407"/>
              <a:gd name="connsiteY3" fmla="*/ 6285495 h 6350000"/>
              <a:gd name="connsiteX4" fmla="*/ 0 w 3885407"/>
              <a:gd name="connsiteY4" fmla="*/ 6269216 h 6350000"/>
              <a:gd name="connsiteX5" fmla="*/ 0 w 3885407"/>
              <a:gd name="connsiteY5" fmla="*/ 80784 h 6350000"/>
              <a:gd name="connsiteX6" fmla="*/ 70534 w 3885407"/>
              <a:gd name="connsiteY6" fmla="*/ 64505 h 6350000"/>
              <a:gd name="connsiteX7" fmla="*/ 710407 w 3885407"/>
              <a:gd name="connsiteY7" fmla="*/ 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85407" h="6350000">
                <a:moveTo>
                  <a:pt x="710407" y="0"/>
                </a:moveTo>
                <a:cubicBezTo>
                  <a:pt x="2463911" y="0"/>
                  <a:pt x="3885407" y="1421496"/>
                  <a:pt x="3885407" y="3175000"/>
                </a:cubicBezTo>
                <a:cubicBezTo>
                  <a:pt x="3885407" y="4928504"/>
                  <a:pt x="2463911" y="6350000"/>
                  <a:pt x="710407" y="6350000"/>
                </a:cubicBezTo>
                <a:cubicBezTo>
                  <a:pt x="491219" y="6350000"/>
                  <a:pt x="277219" y="6327789"/>
                  <a:pt x="70534" y="6285495"/>
                </a:cubicBezTo>
                <a:lnTo>
                  <a:pt x="0" y="6269216"/>
                </a:lnTo>
                <a:lnTo>
                  <a:pt x="0" y="80784"/>
                </a:lnTo>
                <a:lnTo>
                  <a:pt x="70534" y="64505"/>
                </a:lnTo>
                <a:cubicBezTo>
                  <a:pt x="277219" y="22211"/>
                  <a:pt x="491219" y="0"/>
                  <a:pt x="710407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92">
            <a:extLst>
              <a:ext uri="{FF2B5EF4-FFF2-40B4-BE49-F238E27FC236}">
                <a16:creationId xmlns:a16="http://schemas.microsoft.com/office/drawing/2014/main" id="{1CF7980E-E9AB-4431-B7C5-FD97A8067FAB}"/>
              </a:ext>
            </a:extLst>
          </p:cNvPr>
          <p:cNvSpPr/>
          <p:nvPr/>
        </p:nvSpPr>
        <p:spPr>
          <a:xfrm>
            <a:off x="4246171" y="2938961"/>
            <a:ext cx="7239000" cy="901700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52">
            <a:extLst>
              <a:ext uri="{FF2B5EF4-FFF2-40B4-BE49-F238E27FC236}">
                <a16:creationId xmlns:a16="http://schemas.microsoft.com/office/drawing/2014/main" id="{32D74231-F9C5-4C85-B060-7A58D357A5E7}"/>
              </a:ext>
            </a:extLst>
          </p:cNvPr>
          <p:cNvSpPr/>
          <p:nvPr/>
        </p:nvSpPr>
        <p:spPr>
          <a:xfrm>
            <a:off x="4182725" y="1282560"/>
            <a:ext cx="7239000" cy="90170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BE84A6-2755-4BFF-BABE-37F3688F817B}"/>
              </a:ext>
            </a:extLst>
          </p:cNvPr>
          <p:cNvSpPr/>
          <p:nvPr/>
        </p:nvSpPr>
        <p:spPr>
          <a:xfrm>
            <a:off x="2168434" y="989961"/>
            <a:ext cx="2143760" cy="1420297"/>
          </a:xfrm>
          <a:prstGeom prst="ellips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Promoting work-life balance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D8CFFC3-9EB1-4DF4-A9B1-80C583079F05}"/>
              </a:ext>
            </a:extLst>
          </p:cNvPr>
          <p:cNvSpPr/>
          <p:nvPr/>
        </p:nvSpPr>
        <p:spPr>
          <a:xfrm>
            <a:off x="3276600" y="2774949"/>
            <a:ext cx="1844040" cy="1367167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Recognizing stressors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98C88B1-98CD-4148-B53B-85DB24348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679" y="2596154"/>
            <a:ext cx="3208979" cy="1643527"/>
          </a:xfrm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Black" panose="020B0A04020102020204" pitchFamily="34" charset="0"/>
              </a:rPr>
              <a:t>Understanding and Managing Workplace Stress</a:t>
            </a:r>
            <a:endParaRPr lang="en-US" sz="2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Rectangle: Rounded Corners 129">
            <a:extLst>
              <a:ext uri="{FF2B5EF4-FFF2-40B4-BE49-F238E27FC236}">
                <a16:creationId xmlns:a16="http://schemas.microsoft.com/office/drawing/2014/main" id="{E02B31C1-9F6C-4FCE-92A7-4E59E018FE37}"/>
              </a:ext>
            </a:extLst>
          </p:cNvPr>
          <p:cNvSpPr/>
          <p:nvPr/>
        </p:nvSpPr>
        <p:spPr>
          <a:xfrm>
            <a:off x="3706966" y="4699000"/>
            <a:ext cx="7239000" cy="901700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8712744-78CE-4812-B803-A977F1A31081}"/>
              </a:ext>
            </a:extLst>
          </p:cNvPr>
          <p:cNvSpPr/>
          <p:nvPr/>
        </p:nvSpPr>
        <p:spPr>
          <a:xfrm>
            <a:off x="1828800" y="4495800"/>
            <a:ext cx="2079472" cy="1447800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Teaching stress management techniques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TextBox 47">
            <a:extLst>
              <a:ext uri="{FF2B5EF4-FFF2-40B4-BE49-F238E27FC236}">
                <a16:creationId xmlns:a16="http://schemas.microsoft.com/office/drawing/2014/main" id="{B2D2C757-2B33-421C-8D03-6B2765C64D9B}"/>
              </a:ext>
            </a:extLst>
          </p:cNvPr>
          <p:cNvSpPr txBox="1"/>
          <p:nvPr/>
        </p:nvSpPr>
        <p:spPr>
          <a:xfrm>
            <a:off x="4506686" y="1456411"/>
            <a:ext cx="6675120" cy="55399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Arial "/>
              </a:rPr>
              <a:t>Encouraging employees to take breaks, set boundaries, and prioritize self-care.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 "/>
            </a:endParaRPr>
          </a:p>
        </p:txBody>
      </p:sp>
      <p:sp>
        <p:nvSpPr>
          <p:cNvPr id="16" name="TextBox 47">
            <a:extLst>
              <a:ext uri="{FF2B5EF4-FFF2-40B4-BE49-F238E27FC236}">
                <a16:creationId xmlns:a16="http://schemas.microsoft.com/office/drawing/2014/main" id="{3DF6E5C9-AEC2-4571-9468-5448165E7DEF}"/>
              </a:ext>
            </a:extLst>
          </p:cNvPr>
          <p:cNvSpPr txBox="1"/>
          <p:nvPr/>
        </p:nvSpPr>
        <p:spPr>
          <a:xfrm>
            <a:off x="4102099" y="4879116"/>
            <a:ext cx="6504941" cy="55399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Arial "/>
              </a:rPr>
              <a:t>Providing employees with tools and techniques to manage stress, such as mindfulness and time management.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 "/>
            </a:endParaRPr>
          </a:p>
        </p:txBody>
      </p:sp>
      <p:sp>
        <p:nvSpPr>
          <p:cNvPr id="17" name="TextBox 47">
            <a:extLst>
              <a:ext uri="{FF2B5EF4-FFF2-40B4-BE49-F238E27FC236}">
                <a16:creationId xmlns:a16="http://schemas.microsoft.com/office/drawing/2014/main" id="{3A8C15A7-C3D8-4731-9868-3BCA4112663E}"/>
              </a:ext>
            </a:extLst>
          </p:cNvPr>
          <p:cNvSpPr txBox="1"/>
          <p:nvPr/>
        </p:nvSpPr>
        <p:spPr>
          <a:xfrm>
            <a:off x="5493311" y="3068057"/>
            <a:ext cx="5688495" cy="55399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Arial "/>
              </a:rPr>
              <a:t>Identifying common workplace stressors such as high workloads, poor communication, and lack of control.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 "/>
            </a:endParaRPr>
          </a:p>
        </p:txBody>
      </p:sp>
    </p:spTree>
    <p:extLst>
      <p:ext uri="{BB962C8B-B14F-4D97-AF65-F5344CB8AC3E}">
        <p14:creationId xmlns:p14="http://schemas.microsoft.com/office/powerpoint/2010/main" val="2139934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C59A5-C7DA-3183-141D-EE5F1FA0299E}"/>
              </a:ext>
            </a:extLst>
          </p:cNvPr>
          <p:cNvSpPr txBox="1">
            <a:spLocks/>
          </p:cNvSpPr>
          <p:nvPr/>
        </p:nvSpPr>
        <p:spPr>
          <a:xfrm>
            <a:off x="476250" y="365126"/>
            <a:ext cx="11239500" cy="61582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Arial Black" panose="020B0A04020102020204" pitchFamily="34" charset="0"/>
              </a:rPr>
              <a:t>Common Psychological Issues in the Workplace</a:t>
            </a:r>
            <a:endParaRPr lang="en-ID" sz="3200" dirty="0">
              <a:latin typeface="Arial Black" panose="020B0A04020102020204" pitchFamily="34" charset="0"/>
            </a:endParaRPr>
          </a:p>
        </p:txBody>
      </p:sp>
      <p:sp>
        <p:nvSpPr>
          <p:cNvPr id="3" name="Freeform 1">
            <a:extLst>
              <a:ext uri="{FF2B5EF4-FFF2-40B4-BE49-F238E27FC236}">
                <a16:creationId xmlns:a16="http://schemas.microsoft.com/office/drawing/2014/main" id="{FE517075-3728-D435-F0F2-963E34386E7F}"/>
              </a:ext>
            </a:extLst>
          </p:cNvPr>
          <p:cNvSpPr/>
          <p:nvPr/>
        </p:nvSpPr>
        <p:spPr>
          <a:xfrm flipH="1">
            <a:off x="7243381" y="1597052"/>
            <a:ext cx="4375231" cy="937550"/>
          </a:xfrm>
          <a:custGeom>
            <a:avLst/>
            <a:gdLst>
              <a:gd name="connsiteX0" fmla="*/ 4375231 w 4375231"/>
              <a:gd name="connsiteY0" fmla="*/ 937550 h 937550"/>
              <a:gd name="connsiteX1" fmla="*/ 3437681 w 4375231"/>
              <a:gd name="connsiteY1" fmla="*/ 0 h 937550"/>
              <a:gd name="connsiteX2" fmla="*/ 0 w 4375231"/>
              <a:gd name="connsiteY2" fmla="*/ 0 h 93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5231" h="937550">
                <a:moveTo>
                  <a:pt x="4375231" y="937550"/>
                </a:moveTo>
                <a:lnTo>
                  <a:pt x="3437681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3BFED87B-331B-F761-57EA-A3245B5F43F7}"/>
              </a:ext>
            </a:extLst>
          </p:cNvPr>
          <p:cNvSpPr/>
          <p:nvPr/>
        </p:nvSpPr>
        <p:spPr>
          <a:xfrm flipV="1">
            <a:off x="544010" y="4447002"/>
            <a:ext cx="4375231" cy="937550"/>
          </a:xfrm>
          <a:custGeom>
            <a:avLst/>
            <a:gdLst>
              <a:gd name="connsiteX0" fmla="*/ 4375231 w 4375231"/>
              <a:gd name="connsiteY0" fmla="*/ 937550 h 937550"/>
              <a:gd name="connsiteX1" fmla="*/ 3437681 w 4375231"/>
              <a:gd name="connsiteY1" fmla="*/ 0 h 937550"/>
              <a:gd name="connsiteX2" fmla="*/ 0 w 4375231"/>
              <a:gd name="connsiteY2" fmla="*/ 0 h 93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5231" h="937550">
                <a:moveTo>
                  <a:pt x="4375231" y="937550"/>
                </a:moveTo>
                <a:lnTo>
                  <a:pt x="3437681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758228FF-9C4B-B4A6-B8E6-1122CA1782BF}"/>
              </a:ext>
            </a:extLst>
          </p:cNvPr>
          <p:cNvSpPr/>
          <p:nvPr/>
        </p:nvSpPr>
        <p:spPr>
          <a:xfrm flipH="1" flipV="1">
            <a:off x="7024923" y="4871180"/>
            <a:ext cx="4375231" cy="937550"/>
          </a:xfrm>
          <a:custGeom>
            <a:avLst/>
            <a:gdLst>
              <a:gd name="connsiteX0" fmla="*/ 4375231 w 4375231"/>
              <a:gd name="connsiteY0" fmla="*/ 937550 h 937550"/>
              <a:gd name="connsiteX1" fmla="*/ 3437681 w 4375231"/>
              <a:gd name="connsiteY1" fmla="*/ 0 h 937550"/>
              <a:gd name="connsiteX2" fmla="*/ 0 w 4375231"/>
              <a:gd name="connsiteY2" fmla="*/ 0 h 93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5231" h="937550">
                <a:moveTo>
                  <a:pt x="4375231" y="937550"/>
                </a:moveTo>
                <a:lnTo>
                  <a:pt x="3437681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4">
            <a:extLst>
              <a:ext uri="{FF2B5EF4-FFF2-40B4-BE49-F238E27FC236}">
                <a16:creationId xmlns:a16="http://schemas.microsoft.com/office/drawing/2014/main" id="{BB36AA5A-FAB0-C584-CF77-04817210609B}"/>
              </a:ext>
            </a:extLst>
          </p:cNvPr>
          <p:cNvSpPr/>
          <p:nvPr/>
        </p:nvSpPr>
        <p:spPr>
          <a:xfrm>
            <a:off x="544010" y="1891195"/>
            <a:ext cx="4375231" cy="937550"/>
          </a:xfrm>
          <a:custGeom>
            <a:avLst/>
            <a:gdLst>
              <a:gd name="connsiteX0" fmla="*/ 4375231 w 4375231"/>
              <a:gd name="connsiteY0" fmla="*/ 937550 h 937550"/>
              <a:gd name="connsiteX1" fmla="*/ 3437681 w 4375231"/>
              <a:gd name="connsiteY1" fmla="*/ 0 h 937550"/>
              <a:gd name="connsiteX2" fmla="*/ 0 w 4375231"/>
              <a:gd name="connsiteY2" fmla="*/ 0 h 93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75231" h="937550">
                <a:moveTo>
                  <a:pt x="4375231" y="937550"/>
                </a:moveTo>
                <a:lnTo>
                  <a:pt x="3437681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7">
            <a:extLst>
              <a:ext uri="{FF2B5EF4-FFF2-40B4-BE49-F238E27FC236}">
                <a16:creationId xmlns:a16="http://schemas.microsoft.com/office/drawing/2014/main" id="{C1278644-AD69-0526-CBD2-7C89E86C5732}"/>
              </a:ext>
            </a:extLst>
          </p:cNvPr>
          <p:cNvSpPr/>
          <p:nvPr/>
        </p:nvSpPr>
        <p:spPr>
          <a:xfrm>
            <a:off x="531513" y="1693058"/>
            <a:ext cx="3128914" cy="475106"/>
          </a:xfrm>
          <a:prstGeom prst="roundRect">
            <a:avLst>
              <a:gd name="adj" fmla="val 50000"/>
            </a:avLst>
          </a:prstGeom>
          <a:solidFill>
            <a:srgbClr val="78D2D3"/>
          </a:solidFill>
          <a:ln>
            <a:noFill/>
          </a:ln>
          <a:effectLst>
            <a:outerShdw blurRad="165100" dist="38100" dir="5400000" algn="t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40000" rtlCol="0" anchor="ctr"/>
          <a:lstStyle/>
          <a:p>
            <a:pPr algn="r"/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Workplace Stress</a:t>
            </a: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792AD84-5018-EB38-CA1A-FFE9D4BE45B5}"/>
              </a:ext>
            </a:extLst>
          </p:cNvPr>
          <p:cNvSpPr/>
          <p:nvPr/>
        </p:nvSpPr>
        <p:spPr>
          <a:xfrm>
            <a:off x="4491037" y="2174626"/>
            <a:ext cx="3209926" cy="320992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F0A6756F-ABC8-DD48-AF21-3D3DCD1C46E8}"/>
              </a:ext>
            </a:extLst>
          </p:cNvPr>
          <p:cNvSpPr/>
          <p:nvPr/>
        </p:nvSpPr>
        <p:spPr>
          <a:xfrm>
            <a:off x="4491037" y="2174626"/>
            <a:ext cx="3209926" cy="3209926"/>
          </a:xfrm>
          <a:prstGeom prst="blockArc">
            <a:avLst>
              <a:gd name="adj1" fmla="val 10827655"/>
              <a:gd name="adj2" fmla="val 16332696"/>
              <a:gd name="adj3" fmla="val 13475"/>
            </a:avLst>
          </a:prstGeom>
          <a:solidFill>
            <a:srgbClr val="78D2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Block Arc 9">
            <a:extLst>
              <a:ext uri="{FF2B5EF4-FFF2-40B4-BE49-F238E27FC236}">
                <a16:creationId xmlns:a16="http://schemas.microsoft.com/office/drawing/2014/main" id="{2AC3B486-0F1D-E4B5-6EA1-1096F0FB56D5}"/>
              </a:ext>
            </a:extLst>
          </p:cNvPr>
          <p:cNvSpPr/>
          <p:nvPr/>
        </p:nvSpPr>
        <p:spPr>
          <a:xfrm flipH="1">
            <a:off x="4491037" y="2174626"/>
            <a:ext cx="3209926" cy="3209926"/>
          </a:xfrm>
          <a:prstGeom prst="blockArc">
            <a:avLst>
              <a:gd name="adj1" fmla="val 10810135"/>
              <a:gd name="adj2" fmla="val 16200559"/>
              <a:gd name="adj3" fmla="val 13028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478CA858-2903-91BA-B459-DF5C35D4AE03}"/>
              </a:ext>
            </a:extLst>
          </p:cNvPr>
          <p:cNvSpPr/>
          <p:nvPr/>
        </p:nvSpPr>
        <p:spPr>
          <a:xfrm flipV="1">
            <a:off x="4491037" y="2174626"/>
            <a:ext cx="3209926" cy="3209926"/>
          </a:xfrm>
          <a:prstGeom prst="blockArc">
            <a:avLst>
              <a:gd name="adj1" fmla="val 10792530"/>
              <a:gd name="adj2" fmla="val 16305637"/>
              <a:gd name="adj3" fmla="val 13781"/>
            </a:avLst>
          </a:prstGeom>
          <a:solidFill>
            <a:srgbClr val="98D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Block Arc 11">
            <a:extLst>
              <a:ext uri="{FF2B5EF4-FFF2-40B4-BE49-F238E27FC236}">
                <a16:creationId xmlns:a16="http://schemas.microsoft.com/office/drawing/2014/main" id="{D85AA9E2-B3D0-6066-3642-BA7688BC8AB6}"/>
              </a:ext>
            </a:extLst>
          </p:cNvPr>
          <p:cNvSpPr/>
          <p:nvPr/>
        </p:nvSpPr>
        <p:spPr>
          <a:xfrm flipH="1" flipV="1">
            <a:off x="4491037" y="2174626"/>
            <a:ext cx="3209926" cy="3209926"/>
          </a:xfrm>
          <a:prstGeom prst="blockArc">
            <a:avLst>
              <a:gd name="adj1" fmla="val 10809981"/>
              <a:gd name="adj2" fmla="val 16204348"/>
              <a:gd name="adj3" fmla="val 13542"/>
            </a:avLst>
          </a:prstGeom>
          <a:solidFill>
            <a:srgbClr val="CDE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C8299807-7370-4ABD-948E-32A6E964117B}"/>
              </a:ext>
            </a:extLst>
          </p:cNvPr>
          <p:cNvSpPr/>
          <p:nvPr/>
        </p:nvSpPr>
        <p:spPr>
          <a:xfrm>
            <a:off x="8671990" y="1418559"/>
            <a:ext cx="3134351" cy="475106"/>
          </a:xfrm>
          <a:prstGeom prst="roundRect">
            <a:avLst>
              <a:gd name="adj" fmla="val 50000"/>
            </a:avLst>
          </a:prstGeom>
          <a:solidFill>
            <a:srgbClr val="74BDE0"/>
          </a:solidFill>
          <a:ln>
            <a:noFill/>
          </a:ln>
          <a:effectLst>
            <a:outerShdw blurRad="165100" dist="38100" dir="5400000" algn="t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Work-life balance</a:t>
            </a: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ABB4EEA2-D12C-31CE-7549-3E3E0E09BF3D}"/>
              </a:ext>
            </a:extLst>
          </p:cNvPr>
          <p:cNvSpPr/>
          <p:nvPr/>
        </p:nvSpPr>
        <p:spPr>
          <a:xfrm>
            <a:off x="522819" y="5205467"/>
            <a:ext cx="3128914" cy="475106"/>
          </a:xfrm>
          <a:prstGeom prst="roundRect">
            <a:avLst>
              <a:gd name="adj" fmla="val 50000"/>
            </a:avLst>
          </a:prstGeom>
          <a:solidFill>
            <a:srgbClr val="98DBAF"/>
          </a:solidFill>
          <a:ln>
            <a:noFill/>
          </a:ln>
          <a:effectLst>
            <a:outerShdw blurRad="165100" dist="38100" dir="5400000" algn="t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40000" rtlCol="0" anchor="ctr"/>
          <a:lstStyle/>
          <a:p>
            <a:pPr algn="r"/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Lack of motivation</a:t>
            </a: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C0AAFEAB-4D43-7FF9-6308-DBD6E1982EEF}"/>
              </a:ext>
            </a:extLst>
          </p:cNvPr>
          <p:cNvSpPr/>
          <p:nvPr/>
        </p:nvSpPr>
        <p:spPr>
          <a:xfrm>
            <a:off x="8289535" y="5396667"/>
            <a:ext cx="3308160" cy="805319"/>
          </a:xfrm>
          <a:prstGeom prst="roundRect">
            <a:avLst>
              <a:gd name="adj" fmla="val 50000"/>
            </a:avLst>
          </a:prstGeom>
          <a:solidFill>
            <a:srgbClr val="CDE4AC"/>
          </a:solidFill>
          <a:ln>
            <a:noFill/>
          </a:ln>
          <a:effectLst>
            <a:outerShdw blurRad="165100" dist="38100" dir="5400000" algn="t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endParaRPr lang="en-IN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Workplace Bullying and Harassment</a:t>
            </a:r>
            <a:b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9A55A2F-391E-0D61-F19C-E7C85B2D389E}"/>
              </a:ext>
            </a:extLst>
          </p:cNvPr>
          <p:cNvSpPr/>
          <p:nvPr/>
        </p:nvSpPr>
        <p:spPr>
          <a:xfrm>
            <a:off x="4940432" y="2598804"/>
            <a:ext cx="2361570" cy="236157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159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D097D6B-DC92-BC5E-5ED8-10268C5D9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8399" y="1590165"/>
            <a:ext cx="617935" cy="629360"/>
          </a:xfrm>
          <a:prstGeom prst="ellipse">
            <a:avLst/>
          </a:prstGeom>
          <a:solidFill>
            <a:sysClr val="window" lastClr="FFFFFF"/>
          </a:solidFill>
          <a:ln w="14288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D6A7DFE-47ED-CAAB-FAEF-D090888E5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8399" y="5073594"/>
            <a:ext cx="617935" cy="629360"/>
          </a:xfrm>
          <a:prstGeom prst="ellipse">
            <a:avLst/>
          </a:prstGeom>
          <a:solidFill>
            <a:sysClr val="window" lastClr="FFFFFF"/>
          </a:solidFill>
          <a:ln w="14288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89623A3-FDA5-D1BE-4D97-2ADE40DC3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1306" y="1329246"/>
            <a:ext cx="617935" cy="629360"/>
          </a:xfrm>
          <a:prstGeom prst="ellipse">
            <a:avLst/>
          </a:prstGeom>
          <a:solidFill>
            <a:sysClr val="window" lastClr="FFFFFF"/>
          </a:solidFill>
          <a:ln w="14288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BDDC619-B6FB-35B1-49FF-2018DD0C1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0355" y="5494050"/>
            <a:ext cx="617935" cy="629360"/>
          </a:xfrm>
          <a:prstGeom prst="ellipse">
            <a:avLst/>
          </a:prstGeom>
          <a:solidFill>
            <a:sysClr val="window" lastClr="FFFFFF"/>
          </a:solidFill>
          <a:ln w="14288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FE972437-0FA4-5593-9C7E-77DF1CE0AC14}"/>
              </a:ext>
            </a:extLst>
          </p:cNvPr>
          <p:cNvSpPr txBox="1">
            <a:spLocks/>
          </p:cNvSpPr>
          <p:nvPr/>
        </p:nvSpPr>
        <p:spPr>
          <a:xfrm>
            <a:off x="5167077" y="2828745"/>
            <a:ext cx="1857846" cy="166877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Recognizing and addressing common challenges employees face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7E0DC607-1A8A-2794-EC20-85BA54E63BAB}"/>
              </a:ext>
            </a:extLst>
          </p:cNvPr>
          <p:cNvSpPr>
            <a:spLocks/>
          </p:cNvSpPr>
          <p:nvPr/>
        </p:nvSpPr>
        <p:spPr bwMode="auto">
          <a:xfrm>
            <a:off x="3389881" y="1776247"/>
            <a:ext cx="254970" cy="257197"/>
          </a:xfrm>
          <a:custGeom>
            <a:avLst/>
            <a:gdLst>
              <a:gd name="T0" fmla="*/ 94 w 97"/>
              <a:gd name="T1" fmla="*/ 2 h 97"/>
              <a:gd name="T2" fmla="*/ 89 w 97"/>
              <a:gd name="T3" fmla="*/ 3 h 97"/>
              <a:gd name="T4" fmla="*/ 29 w 97"/>
              <a:gd name="T5" fmla="*/ 87 h 97"/>
              <a:gd name="T6" fmla="*/ 7 w 97"/>
              <a:gd name="T7" fmla="*/ 64 h 97"/>
              <a:gd name="T8" fmla="*/ 1 w 97"/>
              <a:gd name="T9" fmla="*/ 64 h 97"/>
              <a:gd name="T10" fmla="*/ 1 w 97"/>
              <a:gd name="T11" fmla="*/ 70 h 97"/>
              <a:gd name="T12" fmla="*/ 27 w 97"/>
              <a:gd name="T13" fmla="*/ 96 h 97"/>
              <a:gd name="T14" fmla="*/ 30 w 97"/>
              <a:gd name="T15" fmla="*/ 97 h 97"/>
              <a:gd name="T16" fmla="*/ 33 w 97"/>
              <a:gd name="T17" fmla="*/ 95 h 97"/>
              <a:gd name="T18" fmla="*/ 95 w 97"/>
              <a:gd name="T19" fmla="*/ 7 h 97"/>
              <a:gd name="T20" fmla="*/ 94 w 97"/>
              <a:gd name="T21" fmla="*/ 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97">
                <a:moveTo>
                  <a:pt x="94" y="2"/>
                </a:moveTo>
                <a:cubicBezTo>
                  <a:pt x="92" y="0"/>
                  <a:pt x="90" y="1"/>
                  <a:pt x="89" y="3"/>
                </a:cubicBezTo>
                <a:cubicBezTo>
                  <a:pt x="29" y="87"/>
                  <a:pt x="29" y="87"/>
                  <a:pt x="29" y="87"/>
                </a:cubicBezTo>
                <a:cubicBezTo>
                  <a:pt x="7" y="64"/>
                  <a:pt x="7" y="64"/>
                  <a:pt x="7" y="64"/>
                </a:cubicBezTo>
                <a:cubicBezTo>
                  <a:pt x="5" y="63"/>
                  <a:pt x="3" y="63"/>
                  <a:pt x="1" y="64"/>
                </a:cubicBezTo>
                <a:cubicBezTo>
                  <a:pt x="0" y="66"/>
                  <a:pt x="0" y="68"/>
                  <a:pt x="1" y="70"/>
                </a:cubicBezTo>
                <a:cubicBezTo>
                  <a:pt x="27" y="96"/>
                  <a:pt x="27" y="96"/>
                  <a:pt x="27" y="96"/>
                </a:cubicBezTo>
                <a:cubicBezTo>
                  <a:pt x="28" y="97"/>
                  <a:pt x="29" y="97"/>
                  <a:pt x="30" y="97"/>
                </a:cubicBezTo>
                <a:cubicBezTo>
                  <a:pt x="31" y="97"/>
                  <a:pt x="33" y="96"/>
                  <a:pt x="33" y="95"/>
                </a:cubicBezTo>
                <a:cubicBezTo>
                  <a:pt x="95" y="7"/>
                  <a:pt x="95" y="7"/>
                  <a:pt x="95" y="7"/>
                </a:cubicBezTo>
                <a:cubicBezTo>
                  <a:pt x="97" y="5"/>
                  <a:pt x="96" y="3"/>
                  <a:pt x="94" y="2"/>
                </a:cubicBezTo>
                <a:close/>
              </a:path>
            </a:pathLst>
          </a:custGeom>
          <a:solidFill>
            <a:srgbClr val="78D2D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399E3E92-D6DD-B975-6FCD-CCF8799760BA}"/>
              </a:ext>
            </a:extLst>
          </p:cNvPr>
          <p:cNvSpPr>
            <a:spLocks/>
          </p:cNvSpPr>
          <p:nvPr/>
        </p:nvSpPr>
        <p:spPr bwMode="auto">
          <a:xfrm>
            <a:off x="3389881" y="5259676"/>
            <a:ext cx="254970" cy="257197"/>
          </a:xfrm>
          <a:custGeom>
            <a:avLst/>
            <a:gdLst>
              <a:gd name="T0" fmla="*/ 94 w 97"/>
              <a:gd name="T1" fmla="*/ 2 h 97"/>
              <a:gd name="T2" fmla="*/ 89 w 97"/>
              <a:gd name="T3" fmla="*/ 3 h 97"/>
              <a:gd name="T4" fmla="*/ 29 w 97"/>
              <a:gd name="T5" fmla="*/ 87 h 97"/>
              <a:gd name="T6" fmla="*/ 7 w 97"/>
              <a:gd name="T7" fmla="*/ 64 h 97"/>
              <a:gd name="T8" fmla="*/ 1 w 97"/>
              <a:gd name="T9" fmla="*/ 64 h 97"/>
              <a:gd name="T10" fmla="*/ 1 w 97"/>
              <a:gd name="T11" fmla="*/ 70 h 97"/>
              <a:gd name="T12" fmla="*/ 27 w 97"/>
              <a:gd name="T13" fmla="*/ 96 h 97"/>
              <a:gd name="T14" fmla="*/ 30 w 97"/>
              <a:gd name="T15" fmla="*/ 97 h 97"/>
              <a:gd name="T16" fmla="*/ 33 w 97"/>
              <a:gd name="T17" fmla="*/ 95 h 97"/>
              <a:gd name="T18" fmla="*/ 95 w 97"/>
              <a:gd name="T19" fmla="*/ 7 h 97"/>
              <a:gd name="T20" fmla="*/ 94 w 97"/>
              <a:gd name="T21" fmla="*/ 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97">
                <a:moveTo>
                  <a:pt x="94" y="2"/>
                </a:moveTo>
                <a:cubicBezTo>
                  <a:pt x="92" y="0"/>
                  <a:pt x="90" y="1"/>
                  <a:pt x="89" y="3"/>
                </a:cubicBezTo>
                <a:cubicBezTo>
                  <a:pt x="29" y="87"/>
                  <a:pt x="29" y="87"/>
                  <a:pt x="29" y="87"/>
                </a:cubicBezTo>
                <a:cubicBezTo>
                  <a:pt x="7" y="64"/>
                  <a:pt x="7" y="64"/>
                  <a:pt x="7" y="64"/>
                </a:cubicBezTo>
                <a:cubicBezTo>
                  <a:pt x="5" y="63"/>
                  <a:pt x="3" y="63"/>
                  <a:pt x="1" y="64"/>
                </a:cubicBezTo>
                <a:cubicBezTo>
                  <a:pt x="0" y="66"/>
                  <a:pt x="0" y="68"/>
                  <a:pt x="1" y="70"/>
                </a:cubicBezTo>
                <a:cubicBezTo>
                  <a:pt x="27" y="96"/>
                  <a:pt x="27" y="96"/>
                  <a:pt x="27" y="96"/>
                </a:cubicBezTo>
                <a:cubicBezTo>
                  <a:pt x="28" y="97"/>
                  <a:pt x="29" y="97"/>
                  <a:pt x="30" y="97"/>
                </a:cubicBezTo>
                <a:cubicBezTo>
                  <a:pt x="31" y="97"/>
                  <a:pt x="33" y="96"/>
                  <a:pt x="33" y="95"/>
                </a:cubicBezTo>
                <a:cubicBezTo>
                  <a:pt x="95" y="7"/>
                  <a:pt x="95" y="7"/>
                  <a:pt x="95" y="7"/>
                </a:cubicBezTo>
                <a:cubicBezTo>
                  <a:pt x="97" y="5"/>
                  <a:pt x="96" y="3"/>
                  <a:pt x="94" y="2"/>
                </a:cubicBezTo>
                <a:close/>
              </a:path>
            </a:pathLst>
          </a:custGeom>
          <a:solidFill>
            <a:srgbClr val="98DBA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A4ABFE8C-9C53-C28F-F13F-A17542631043}"/>
              </a:ext>
            </a:extLst>
          </p:cNvPr>
          <p:cNvSpPr>
            <a:spLocks/>
          </p:cNvSpPr>
          <p:nvPr/>
        </p:nvSpPr>
        <p:spPr bwMode="auto">
          <a:xfrm>
            <a:off x="8544505" y="1501384"/>
            <a:ext cx="254970" cy="257197"/>
          </a:xfrm>
          <a:custGeom>
            <a:avLst/>
            <a:gdLst>
              <a:gd name="T0" fmla="*/ 94 w 97"/>
              <a:gd name="T1" fmla="*/ 2 h 97"/>
              <a:gd name="T2" fmla="*/ 89 w 97"/>
              <a:gd name="T3" fmla="*/ 3 h 97"/>
              <a:gd name="T4" fmla="*/ 29 w 97"/>
              <a:gd name="T5" fmla="*/ 87 h 97"/>
              <a:gd name="T6" fmla="*/ 7 w 97"/>
              <a:gd name="T7" fmla="*/ 64 h 97"/>
              <a:gd name="T8" fmla="*/ 1 w 97"/>
              <a:gd name="T9" fmla="*/ 64 h 97"/>
              <a:gd name="T10" fmla="*/ 1 w 97"/>
              <a:gd name="T11" fmla="*/ 70 h 97"/>
              <a:gd name="T12" fmla="*/ 27 w 97"/>
              <a:gd name="T13" fmla="*/ 96 h 97"/>
              <a:gd name="T14" fmla="*/ 30 w 97"/>
              <a:gd name="T15" fmla="*/ 97 h 97"/>
              <a:gd name="T16" fmla="*/ 33 w 97"/>
              <a:gd name="T17" fmla="*/ 95 h 97"/>
              <a:gd name="T18" fmla="*/ 95 w 97"/>
              <a:gd name="T19" fmla="*/ 7 h 97"/>
              <a:gd name="T20" fmla="*/ 94 w 97"/>
              <a:gd name="T21" fmla="*/ 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97">
                <a:moveTo>
                  <a:pt x="94" y="2"/>
                </a:moveTo>
                <a:cubicBezTo>
                  <a:pt x="92" y="0"/>
                  <a:pt x="90" y="1"/>
                  <a:pt x="89" y="3"/>
                </a:cubicBezTo>
                <a:cubicBezTo>
                  <a:pt x="29" y="87"/>
                  <a:pt x="29" y="87"/>
                  <a:pt x="29" y="87"/>
                </a:cubicBezTo>
                <a:cubicBezTo>
                  <a:pt x="7" y="64"/>
                  <a:pt x="7" y="64"/>
                  <a:pt x="7" y="64"/>
                </a:cubicBezTo>
                <a:cubicBezTo>
                  <a:pt x="5" y="63"/>
                  <a:pt x="3" y="63"/>
                  <a:pt x="1" y="64"/>
                </a:cubicBezTo>
                <a:cubicBezTo>
                  <a:pt x="0" y="66"/>
                  <a:pt x="0" y="68"/>
                  <a:pt x="1" y="70"/>
                </a:cubicBezTo>
                <a:cubicBezTo>
                  <a:pt x="27" y="96"/>
                  <a:pt x="27" y="96"/>
                  <a:pt x="27" y="96"/>
                </a:cubicBezTo>
                <a:cubicBezTo>
                  <a:pt x="28" y="97"/>
                  <a:pt x="29" y="97"/>
                  <a:pt x="30" y="97"/>
                </a:cubicBezTo>
                <a:cubicBezTo>
                  <a:pt x="31" y="97"/>
                  <a:pt x="33" y="96"/>
                  <a:pt x="33" y="95"/>
                </a:cubicBezTo>
                <a:cubicBezTo>
                  <a:pt x="95" y="7"/>
                  <a:pt x="95" y="7"/>
                  <a:pt x="95" y="7"/>
                </a:cubicBezTo>
                <a:cubicBezTo>
                  <a:pt x="97" y="5"/>
                  <a:pt x="96" y="3"/>
                  <a:pt x="94" y="2"/>
                </a:cubicBezTo>
                <a:close/>
              </a:path>
            </a:pathLst>
          </a:custGeom>
          <a:solidFill>
            <a:srgbClr val="74BDE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9E3CB31E-30A4-E884-1C2D-DE6014CD9A04}"/>
              </a:ext>
            </a:extLst>
          </p:cNvPr>
          <p:cNvSpPr>
            <a:spLocks/>
          </p:cNvSpPr>
          <p:nvPr/>
        </p:nvSpPr>
        <p:spPr bwMode="auto">
          <a:xfrm>
            <a:off x="8289535" y="5710502"/>
            <a:ext cx="254970" cy="257197"/>
          </a:xfrm>
          <a:custGeom>
            <a:avLst/>
            <a:gdLst>
              <a:gd name="T0" fmla="*/ 94 w 97"/>
              <a:gd name="T1" fmla="*/ 2 h 97"/>
              <a:gd name="T2" fmla="*/ 89 w 97"/>
              <a:gd name="T3" fmla="*/ 3 h 97"/>
              <a:gd name="T4" fmla="*/ 29 w 97"/>
              <a:gd name="T5" fmla="*/ 87 h 97"/>
              <a:gd name="T6" fmla="*/ 7 w 97"/>
              <a:gd name="T7" fmla="*/ 64 h 97"/>
              <a:gd name="T8" fmla="*/ 1 w 97"/>
              <a:gd name="T9" fmla="*/ 64 h 97"/>
              <a:gd name="T10" fmla="*/ 1 w 97"/>
              <a:gd name="T11" fmla="*/ 70 h 97"/>
              <a:gd name="T12" fmla="*/ 27 w 97"/>
              <a:gd name="T13" fmla="*/ 96 h 97"/>
              <a:gd name="T14" fmla="*/ 30 w 97"/>
              <a:gd name="T15" fmla="*/ 97 h 97"/>
              <a:gd name="T16" fmla="*/ 33 w 97"/>
              <a:gd name="T17" fmla="*/ 95 h 97"/>
              <a:gd name="T18" fmla="*/ 95 w 97"/>
              <a:gd name="T19" fmla="*/ 7 h 97"/>
              <a:gd name="T20" fmla="*/ 94 w 97"/>
              <a:gd name="T21" fmla="*/ 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97">
                <a:moveTo>
                  <a:pt x="94" y="2"/>
                </a:moveTo>
                <a:cubicBezTo>
                  <a:pt x="92" y="0"/>
                  <a:pt x="90" y="1"/>
                  <a:pt x="89" y="3"/>
                </a:cubicBezTo>
                <a:cubicBezTo>
                  <a:pt x="29" y="87"/>
                  <a:pt x="29" y="87"/>
                  <a:pt x="29" y="87"/>
                </a:cubicBezTo>
                <a:cubicBezTo>
                  <a:pt x="7" y="64"/>
                  <a:pt x="7" y="64"/>
                  <a:pt x="7" y="64"/>
                </a:cubicBezTo>
                <a:cubicBezTo>
                  <a:pt x="5" y="63"/>
                  <a:pt x="3" y="63"/>
                  <a:pt x="1" y="64"/>
                </a:cubicBezTo>
                <a:cubicBezTo>
                  <a:pt x="0" y="66"/>
                  <a:pt x="0" y="68"/>
                  <a:pt x="1" y="70"/>
                </a:cubicBezTo>
                <a:cubicBezTo>
                  <a:pt x="27" y="96"/>
                  <a:pt x="27" y="96"/>
                  <a:pt x="27" y="96"/>
                </a:cubicBezTo>
                <a:cubicBezTo>
                  <a:pt x="28" y="97"/>
                  <a:pt x="29" y="97"/>
                  <a:pt x="30" y="97"/>
                </a:cubicBezTo>
                <a:cubicBezTo>
                  <a:pt x="31" y="97"/>
                  <a:pt x="33" y="96"/>
                  <a:pt x="33" y="95"/>
                </a:cubicBezTo>
                <a:cubicBezTo>
                  <a:pt x="95" y="7"/>
                  <a:pt x="95" y="7"/>
                  <a:pt x="95" y="7"/>
                </a:cubicBezTo>
                <a:cubicBezTo>
                  <a:pt x="97" y="5"/>
                  <a:pt x="96" y="3"/>
                  <a:pt x="94" y="2"/>
                </a:cubicBezTo>
                <a:close/>
              </a:path>
            </a:pathLst>
          </a:custGeom>
          <a:solidFill>
            <a:srgbClr val="CDE4AC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49176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9E2E5C-1108-47F0-B48E-FBF9417117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0985" y="2032456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725929-9054-438F-9944-BFEBF69298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536" y="2023833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357A94-6A53-422A-96F7-5785CBA48D7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40314" y="159336"/>
            <a:ext cx="2023922" cy="1732217"/>
          </a:xfrm>
          <a:custGeom>
            <a:avLst/>
            <a:gdLst>
              <a:gd name="connsiteX0" fmla="*/ 0 w 2023922"/>
              <a:gd name="connsiteY0" fmla="*/ 0 h 2044522"/>
              <a:gd name="connsiteX1" fmla="*/ 2023922 w 2023922"/>
              <a:gd name="connsiteY1" fmla="*/ 0 h 2044522"/>
              <a:gd name="connsiteX2" fmla="*/ 2023922 w 2023922"/>
              <a:gd name="connsiteY2" fmla="*/ 2044522 h 2044522"/>
              <a:gd name="connsiteX3" fmla="*/ 0 w 2023922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3922" h="2044522">
                <a:moveTo>
                  <a:pt x="0" y="0"/>
                </a:moveTo>
                <a:lnTo>
                  <a:pt x="2023922" y="0"/>
                </a:lnTo>
                <a:lnTo>
                  <a:pt x="2023922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72D3E7-1F53-43A3-9F20-38AAA2821DE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1536" y="4341834"/>
            <a:ext cx="2050379" cy="1960354"/>
          </a:xfrm>
          <a:custGeom>
            <a:avLst/>
            <a:gdLst>
              <a:gd name="connsiteX0" fmla="*/ 0 w 2050379"/>
              <a:gd name="connsiteY0" fmla="*/ 0 h 2044522"/>
              <a:gd name="connsiteX1" fmla="*/ 2050379 w 2050379"/>
              <a:gd name="connsiteY1" fmla="*/ 0 h 2044522"/>
              <a:gd name="connsiteX2" fmla="*/ 2050379 w 2050379"/>
              <a:gd name="connsiteY2" fmla="*/ 2044522 h 2044522"/>
              <a:gd name="connsiteX3" fmla="*/ 0 w 205037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0379" h="2044522">
                <a:moveTo>
                  <a:pt x="0" y="0"/>
                </a:moveTo>
                <a:lnTo>
                  <a:pt x="2050379" y="0"/>
                </a:lnTo>
                <a:lnTo>
                  <a:pt x="205037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C489BB-6D23-4BB2-858F-AE041FC3FC8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14197" y="4341834"/>
            <a:ext cx="5450039" cy="1960354"/>
          </a:xfrm>
          <a:custGeom>
            <a:avLst/>
            <a:gdLst>
              <a:gd name="connsiteX0" fmla="*/ 0 w 5450039"/>
              <a:gd name="connsiteY0" fmla="*/ 0 h 2044522"/>
              <a:gd name="connsiteX1" fmla="*/ 5450039 w 5450039"/>
              <a:gd name="connsiteY1" fmla="*/ 0 h 2044522"/>
              <a:gd name="connsiteX2" fmla="*/ 5450039 w 5450039"/>
              <a:gd name="connsiteY2" fmla="*/ 2044522 h 2044522"/>
              <a:gd name="connsiteX3" fmla="*/ 0 w 5450039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0039" h="2044522">
                <a:moveTo>
                  <a:pt x="0" y="0"/>
                </a:moveTo>
                <a:lnTo>
                  <a:pt x="5450039" y="0"/>
                </a:lnTo>
                <a:lnTo>
                  <a:pt x="5450039" y="2044522"/>
                </a:lnTo>
                <a:lnTo>
                  <a:pt x="0" y="2044522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676595-1315-465C-A114-1CCD8090608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10436" y="2023834"/>
            <a:ext cx="2453800" cy="2185721"/>
          </a:xfrm>
          <a:custGeom>
            <a:avLst/>
            <a:gdLst>
              <a:gd name="connsiteX0" fmla="*/ 0 w 2453800"/>
              <a:gd name="connsiteY0" fmla="*/ 0 h 2185721"/>
              <a:gd name="connsiteX1" fmla="*/ 2453800 w 2453800"/>
              <a:gd name="connsiteY1" fmla="*/ 0 h 2185721"/>
              <a:gd name="connsiteX2" fmla="*/ 2453800 w 2453800"/>
              <a:gd name="connsiteY2" fmla="*/ 2185721 h 2185721"/>
              <a:gd name="connsiteX3" fmla="*/ 0 w 2453800"/>
              <a:gd name="connsiteY3" fmla="*/ 2185721 h 2185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53800" h="2185721">
                <a:moveTo>
                  <a:pt x="0" y="0"/>
                </a:moveTo>
                <a:lnTo>
                  <a:pt x="2453800" y="0"/>
                </a:lnTo>
                <a:lnTo>
                  <a:pt x="2453800" y="2185721"/>
                </a:lnTo>
                <a:lnTo>
                  <a:pt x="0" y="2185721"/>
                </a:ln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D47C97-207D-449D-AF17-F0F84072BFE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536" y="159336"/>
            <a:ext cx="5476496" cy="1732217"/>
          </a:xfrm>
          <a:custGeom>
            <a:avLst/>
            <a:gdLst>
              <a:gd name="connsiteX0" fmla="*/ 0 w 5476496"/>
              <a:gd name="connsiteY0" fmla="*/ 0 h 2044522"/>
              <a:gd name="connsiteX1" fmla="*/ 5476496 w 5476496"/>
              <a:gd name="connsiteY1" fmla="*/ 0 h 2044522"/>
              <a:gd name="connsiteX2" fmla="*/ 5476496 w 5476496"/>
              <a:gd name="connsiteY2" fmla="*/ 2044522 h 2044522"/>
              <a:gd name="connsiteX3" fmla="*/ 0 w 5476496"/>
              <a:gd name="connsiteY3" fmla="*/ 2044522 h 2044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6496" h="2044522">
                <a:moveTo>
                  <a:pt x="0" y="0"/>
                </a:moveTo>
                <a:lnTo>
                  <a:pt x="5476496" y="0"/>
                </a:lnTo>
                <a:lnTo>
                  <a:pt x="5476496" y="2044522"/>
                </a:lnTo>
                <a:lnTo>
                  <a:pt x="0" y="2044522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9FE5283-B009-4EE3-A9B2-2F7A4D62AD40}"/>
              </a:ext>
            </a:extLst>
          </p:cNvPr>
          <p:cNvSpPr/>
          <p:nvPr/>
        </p:nvSpPr>
        <p:spPr>
          <a:xfrm>
            <a:off x="8196929" y="2925515"/>
            <a:ext cx="3167626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Empowering Talent In Emerging</a:t>
            </a:r>
            <a:r>
              <a:rPr kumimoji="0" lang="en-US" sz="2800" b="1" i="0" u="none" strike="noStrike" kern="1200" cap="none" spc="0" normalizeH="0" noProof="0" dirty="0">
                <a:ln>
                  <a:noFill/>
                </a:ln>
                <a:solidFill>
                  <a:srgbClr val="083D6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Work Place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429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7E9EB89-B482-4221-8528-74B9776AC1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738" y="1942555"/>
            <a:ext cx="4130918" cy="3821749"/>
          </a:xfrm>
          <a:custGeom>
            <a:avLst/>
            <a:gdLst>
              <a:gd name="connsiteX0" fmla="*/ 0 w 7412792"/>
              <a:gd name="connsiteY0" fmla="*/ 0 h 6858000"/>
              <a:gd name="connsiteX1" fmla="*/ 1562592 w 7412792"/>
              <a:gd name="connsiteY1" fmla="*/ 0 h 6858000"/>
              <a:gd name="connsiteX2" fmla="*/ 1562592 w 7412792"/>
              <a:gd name="connsiteY2" fmla="*/ 2 h 6858000"/>
              <a:gd name="connsiteX3" fmla="*/ 4114132 w 7412792"/>
              <a:gd name="connsiteY3" fmla="*/ 2 h 6858000"/>
              <a:gd name="connsiteX4" fmla="*/ 7342859 w 7412792"/>
              <a:gd name="connsiteY4" fmla="*/ 5300598 h 6858000"/>
              <a:gd name="connsiteX5" fmla="*/ 7183080 w 7412792"/>
              <a:gd name="connsiteY5" fmla="*/ 5958364 h 6858000"/>
              <a:gd name="connsiteX6" fmla="*/ 5706149 w 7412792"/>
              <a:gd name="connsiteY6" fmla="*/ 6858000 h 6858000"/>
              <a:gd name="connsiteX7" fmla="*/ 1071731 w 7412792"/>
              <a:gd name="connsiteY7" fmla="*/ 6858000 h 6858000"/>
              <a:gd name="connsiteX8" fmla="*/ 0 w 7412792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12792" h="6858000">
                <a:moveTo>
                  <a:pt x="0" y="0"/>
                </a:moveTo>
                <a:lnTo>
                  <a:pt x="1562592" y="0"/>
                </a:lnTo>
                <a:lnTo>
                  <a:pt x="1562592" y="2"/>
                </a:lnTo>
                <a:lnTo>
                  <a:pt x="4114132" y="2"/>
                </a:lnTo>
                <a:lnTo>
                  <a:pt x="7342859" y="5300598"/>
                </a:lnTo>
                <a:cubicBezTo>
                  <a:pt x="7480374" y="5526356"/>
                  <a:pt x="7408839" y="5820849"/>
                  <a:pt x="7183080" y="5958364"/>
                </a:cubicBezTo>
                <a:lnTo>
                  <a:pt x="5706149" y="6858000"/>
                </a:lnTo>
                <a:lnTo>
                  <a:pt x="107173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0309253-EBDF-4A54-810A-CD4491BEF2D9}"/>
              </a:ext>
            </a:extLst>
          </p:cNvPr>
          <p:cNvSpPr/>
          <p:nvPr/>
        </p:nvSpPr>
        <p:spPr>
          <a:xfrm>
            <a:off x="3872750" y="3853429"/>
            <a:ext cx="7437224" cy="1015663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eorgia" panose="02040502050405020303" pitchFamily="18" charset="0"/>
                <a:ea typeface="Segoe UI Black" panose="020B0A02040204020203" pitchFamily="34" charset="0"/>
              </a:rPr>
              <a:t>THANK YOU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1A724A-84BF-492D-B986-29860AB221EF}"/>
              </a:ext>
            </a:extLst>
          </p:cNvPr>
          <p:cNvCxnSpPr>
            <a:cxnSpLocks/>
          </p:cNvCxnSpPr>
          <p:nvPr/>
        </p:nvCxnSpPr>
        <p:spPr>
          <a:xfrm>
            <a:off x="4252029" y="5034002"/>
            <a:ext cx="753655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237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D993B7-C999-7F99-3D8F-294C99C8F961}"/>
              </a:ext>
            </a:extLst>
          </p:cNvPr>
          <p:cNvSpPr txBox="1"/>
          <p:nvPr/>
        </p:nvSpPr>
        <p:spPr>
          <a:xfrm>
            <a:off x="1183341" y="1034987"/>
            <a:ext cx="982531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b="1" dirty="0">
                <a:cs typeface="Arial" panose="020B0604020202020204" pitchFamily="34" charset="0"/>
              </a:rPr>
              <a:t>Agenda:</a:t>
            </a:r>
            <a:endParaRPr lang="en-IN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98E4F2-D4C1-B0C2-DEBF-AAFF35AABA3C}"/>
              </a:ext>
            </a:extLst>
          </p:cNvPr>
          <p:cNvSpPr txBox="1"/>
          <p:nvPr/>
        </p:nvSpPr>
        <p:spPr>
          <a:xfrm>
            <a:off x="914400" y="2052918"/>
            <a:ext cx="64276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Human Behaviour and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Impact of Psychology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Effective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Impact of Workplace Culture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Benefits of Psychology</a:t>
            </a:r>
          </a:p>
        </p:txBody>
      </p:sp>
    </p:spTree>
    <p:extLst>
      <p:ext uri="{BB962C8B-B14F-4D97-AF65-F5344CB8AC3E}">
        <p14:creationId xmlns:p14="http://schemas.microsoft.com/office/powerpoint/2010/main" val="2483940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C2CA-4D9A-1975-43E5-74302AB3A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8628"/>
            <a:ext cx="10515600" cy="842379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latin typeface="Arial Black" panose="020B0A04020102020204" pitchFamily="34" charset="0"/>
                <a:cs typeface="Arial" panose="020B0604020202020204" pitchFamily="34" charset="0"/>
              </a:rPr>
              <a:t>Understanding Human Behaviour and Interaction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07F3E2-E5B3-6A7B-7F17-6B61D50EDE6D}"/>
              </a:ext>
            </a:extLst>
          </p:cNvPr>
          <p:cNvSpPr txBox="1"/>
          <p:nvPr/>
        </p:nvSpPr>
        <p:spPr>
          <a:xfrm>
            <a:off x="972671" y="4389924"/>
            <a:ext cx="29404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Psychology plays a crucial role in the workplace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4607A0-5869-BAE1-9210-7043CB7D8D3E}"/>
              </a:ext>
            </a:extLst>
          </p:cNvPr>
          <p:cNvSpPr txBox="1"/>
          <p:nvPr/>
        </p:nvSpPr>
        <p:spPr>
          <a:xfrm>
            <a:off x="4178626" y="3176477"/>
            <a:ext cx="37013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Psychology helps in understanding and managing workplace conflicts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724CDC-020F-E919-97C4-F63D5BA9E5AA}"/>
              </a:ext>
            </a:extLst>
          </p:cNvPr>
          <p:cNvSpPr txBox="1"/>
          <p:nvPr/>
        </p:nvSpPr>
        <p:spPr>
          <a:xfrm>
            <a:off x="8166848" y="2230735"/>
            <a:ext cx="39355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Psychological principles can be applied to various aspects of the workplace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ED5412-83FC-A603-4EB0-565A5D4F2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976" y="5450540"/>
            <a:ext cx="878283" cy="8503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A422C79-E56B-A7A8-9729-6B578F9DF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301" y="4276165"/>
            <a:ext cx="805723" cy="64457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3C343D7-62F9-EEC5-6425-665D97AC7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9743" y="3149854"/>
            <a:ext cx="909716" cy="77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1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EE57-A140-FDAF-5079-3D5492411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3" y="922260"/>
            <a:ext cx="10999694" cy="469341"/>
          </a:xfrm>
        </p:spPr>
        <p:txBody>
          <a:bodyPr>
            <a:normAutofit fontScale="90000"/>
          </a:bodyPr>
          <a:lstStyle/>
          <a:p>
            <a:pPr algn="ctr"/>
            <a:r>
              <a:rPr lang="en-IN" sz="2800" b="1" dirty="0">
                <a:latin typeface="Arial Black" panose="020B0A04020102020204" pitchFamily="34" charset="0"/>
              </a:rPr>
              <a:t>Common Workplace Behavioural Issues and Their Solutions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9627-D26B-2F0A-F304-59951BFBC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88895" y="2136333"/>
            <a:ext cx="6656294" cy="469340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Char char="q"/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Addressing Challenges</a:t>
            </a:r>
            <a:endParaRPr lang="en-I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28A05-E2A9-D2A2-8C97-DBA8D17F2B67}"/>
              </a:ext>
            </a:extLst>
          </p:cNvPr>
          <p:cNvSpPr txBox="1"/>
          <p:nvPr/>
        </p:nvSpPr>
        <p:spPr>
          <a:xfrm>
            <a:off x="385483" y="3502170"/>
            <a:ext cx="36486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Arial "/>
              </a:rPr>
              <a:t>Conflict Resolution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781C61-79CC-E0B1-C999-9127BF96F43C}"/>
              </a:ext>
            </a:extLst>
          </p:cNvPr>
          <p:cNvSpPr txBox="1"/>
          <p:nvPr/>
        </p:nvSpPr>
        <p:spPr>
          <a:xfrm>
            <a:off x="3953435" y="4212204"/>
            <a:ext cx="38279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Arial "/>
              </a:rPr>
              <a:t>Stress Management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864B57-7B94-8537-CF9F-F552644D41EE}"/>
              </a:ext>
            </a:extLst>
          </p:cNvPr>
          <p:cNvSpPr txBox="1"/>
          <p:nvPr/>
        </p:nvSpPr>
        <p:spPr>
          <a:xfrm>
            <a:off x="7781364" y="3480719"/>
            <a:ext cx="41865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Arial "/>
              </a:rPr>
              <a:t>Work-Life Balance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2B7C5B-3763-88D3-DB45-E41B0D239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3508"/>
            <a:ext cx="12192000" cy="106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7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A7550-75B0-575C-A297-10F934DBC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0646"/>
            <a:ext cx="10515600" cy="818216"/>
          </a:xfrm>
        </p:spPr>
        <p:txBody>
          <a:bodyPr>
            <a:normAutofit/>
          </a:bodyPr>
          <a:lstStyle/>
          <a:p>
            <a:pPr algn="ctr"/>
            <a:r>
              <a:rPr lang="en-IN" sz="2800" b="1" dirty="0">
                <a:latin typeface="Arial Black" panose="020B0A04020102020204" pitchFamily="34" charset="0"/>
              </a:rPr>
              <a:t>Factors Influencing Employee Behaviour</a:t>
            </a:r>
            <a:endParaRPr lang="en-IN" sz="2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B1B11-8078-5198-A321-F7BEEE460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6508" y="1782417"/>
            <a:ext cx="2966428" cy="5414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000" dirty="0">
                <a:latin typeface="Arial Black" panose="020B0A04020102020204" pitchFamily="34" charset="0"/>
              </a:rPr>
              <a:t>Key Determinants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C0DA8-88F0-E6CC-F235-FC4FA2852233}"/>
              </a:ext>
            </a:extLst>
          </p:cNvPr>
          <p:cNvSpPr txBox="1"/>
          <p:nvPr/>
        </p:nvSpPr>
        <p:spPr>
          <a:xfrm>
            <a:off x="1464815" y="2482308"/>
            <a:ext cx="3621741" cy="14773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Organizational Culture</a:t>
            </a:r>
            <a:endParaRPr lang="en-US" b="1" i="0" dirty="0">
              <a:effectLst/>
              <a:latin typeface="Arial "/>
            </a:endParaRPr>
          </a:p>
          <a:p>
            <a:endParaRPr lang="en-US" b="1" i="0" dirty="0">
              <a:effectLst/>
              <a:latin typeface="Plus Jakarta Sans"/>
            </a:endParaRPr>
          </a:p>
          <a:p>
            <a:r>
              <a:rPr lang="en-IN" dirty="0">
                <a:latin typeface="Arial "/>
              </a:rPr>
              <a:t>The values, norms, and practices of an organization shape employee behaviour.</a:t>
            </a:r>
            <a:r>
              <a:rPr lang="en-US" sz="1400" b="0" i="0" dirty="0">
                <a:effectLst/>
                <a:latin typeface="Plus Jakarta Sans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CD870-104A-4F7D-6E0C-CFE1B8CF0DA9}"/>
              </a:ext>
            </a:extLst>
          </p:cNvPr>
          <p:cNvSpPr txBox="1"/>
          <p:nvPr/>
        </p:nvSpPr>
        <p:spPr>
          <a:xfrm>
            <a:off x="5896215" y="2385381"/>
            <a:ext cx="4428723" cy="147732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Job Design</a:t>
            </a:r>
          </a:p>
          <a:p>
            <a:endParaRPr lang="en-IN" b="1" i="0" dirty="0">
              <a:effectLst/>
              <a:latin typeface="Arial "/>
            </a:endParaRPr>
          </a:p>
          <a:p>
            <a:r>
              <a:rPr lang="en-IN" dirty="0">
                <a:latin typeface="Arial "/>
              </a:rPr>
              <a:t>The way tasks and responsibilities are structured can impact employee behaviour and job satisfaction.</a:t>
            </a:r>
            <a:endParaRPr lang="en-US" b="0" i="0" dirty="0">
              <a:effectLst/>
              <a:latin typeface="Arial 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A6BB39-6160-C9B1-3F39-FEF4B7A2BAE3}"/>
              </a:ext>
            </a:extLst>
          </p:cNvPr>
          <p:cNvSpPr txBox="1"/>
          <p:nvPr/>
        </p:nvSpPr>
        <p:spPr>
          <a:xfrm>
            <a:off x="3211914" y="4720999"/>
            <a:ext cx="5035616" cy="1200329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Leadership Style</a:t>
            </a:r>
            <a:endParaRPr lang="en-US" b="1" i="0" dirty="0">
              <a:effectLst/>
              <a:latin typeface="Arial "/>
            </a:endParaRPr>
          </a:p>
          <a:p>
            <a:endParaRPr lang="en-US" b="1" dirty="0">
              <a:latin typeface="Plus Jakarta Sans"/>
            </a:endParaRPr>
          </a:p>
          <a:p>
            <a:r>
              <a:rPr lang="en-IN" dirty="0">
                <a:latin typeface="Arial "/>
              </a:rPr>
              <a:t>The leadership approach adopted by managers influences employee behaviour and motivation.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43B779-146C-21E3-AA7F-BF3E83CBB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66462"/>
            <a:ext cx="1417443" cy="16232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7C43CD-60B6-6D0C-B8CC-B5040AF3C8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13"/>
          <a:stretch/>
        </p:blipFill>
        <p:spPr>
          <a:xfrm>
            <a:off x="0" y="4993342"/>
            <a:ext cx="3185019" cy="1344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84FEB6-0D29-3CD5-3153-AACC949BD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4938" y="2306493"/>
            <a:ext cx="1867062" cy="182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510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0E06882-E379-11BC-54AB-34D0B79A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07" y="143718"/>
            <a:ext cx="11239500" cy="968375"/>
          </a:xfrm>
        </p:spPr>
        <p:txBody>
          <a:bodyPr>
            <a:noAutofit/>
          </a:bodyPr>
          <a:lstStyle/>
          <a:p>
            <a:pPr algn="ctr"/>
            <a:r>
              <a:rPr lang="en-IN" sz="2800" b="1" dirty="0">
                <a:latin typeface="Arial Black" panose="020B0A04020102020204" pitchFamily="34" charset="0"/>
              </a:rPr>
              <a:t>The Impact of Psychology on Employee Performance</a:t>
            </a:r>
            <a:endParaRPr lang="en-ID" sz="2800" b="1" dirty="0">
              <a:latin typeface="Arial Black" panose="020B0A04020102020204" pitchFamily="34" charset="0"/>
            </a:endParaRPr>
          </a:p>
        </p:txBody>
      </p:sp>
      <p:sp>
        <p:nvSpPr>
          <p:cNvPr id="9" name="Rectangle: Rounded Corners 2">
            <a:extLst>
              <a:ext uri="{FF2B5EF4-FFF2-40B4-BE49-F238E27FC236}">
                <a16:creationId xmlns:a16="http://schemas.microsoft.com/office/drawing/2014/main" id="{C611BAC4-4524-AF5D-7140-A65A20FE27EC}"/>
              </a:ext>
            </a:extLst>
          </p:cNvPr>
          <p:cNvSpPr/>
          <p:nvPr/>
        </p:nvSpPr>
        <p:spPr>
          <a:xfrm>
            <a:off x="536867" y="2665155"/>
            <a:ext cx="2581984" cy="1422503"/>
          </a:xfrm>
          <a:prstGeom prst="roundRect">
            <a:avLst/>
          </a:prstGeom>
          <a:solidFill>
            <a:srgbClr val="78D2D3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Rectangle: Rounded Corners 3">
            <a:extLst>
              <a:ext uri="{FF2B5EF4-FFF2-40B4-BE49-F238E27FC236}">
                <a16:creationId xmlns:a16="http://schemas.microsoft.com/office/drawing/2014/main" id="{78572DC0-AA87-7F3D-9FE5-579DFFE51338}"/>
              </a:ext>
            </a:extLst>
          </p:cNvPr>
          <p:cNvSpPr/>
          <p:nvPr/>
        </p:nvSpPr>
        <p:spPr>
          <a:xfrm>
            <a:off x="4833328" y="2740632"/>
            <a:ext cx="2581984" cy="1422503"/>
          </a:xfrm>
          <a:prstGeom prst="roundRect">
            <a:avLst/>
          </a:prstGeom>
          <a:solidFill>
            <a:srgbClr val="74BDE0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: Rounded Corners 4">
            <a:extLst>
              <a:ext uri="{FF2B5EF4-FFF2-40B4-BE49-F238E27FC236}">
                <a16:creationId xmlns:a16="http://schemas.microsoft.com/office/drawing/2014/main" id="{EA718ABF-8DD4-8D24-612A-4C551272703B}"/>
              </a:ext>
            </a:extLst>
          </p:cNvPr>
          <p:cNvSpPr/>
          <p:nvPr/>
        </p:nvSpPr>
        <p:spPr>
          <a:xfrm>
            <a:off x="9031788" y="2671013"/>
            <a:ext cx="2581984" cy="1422503"/>
          </a:xfrm>
          <a:prstGeom prst="roundRect">
            <a:avLst/>
          </a:prstGeom>
          <a:solidFill>
            <a:srgbClr val="98DBAF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7990699-CC1D-4A98-CFCE-B8142330EA64}"/>
              </a:ext>
            </a:extLst>
          </p:cNvPr>
          <p:cNvSpPr txBox="1">
            <a:spLocks/>
          </p:cNvSpPr>
          <p:nvPr/>
        </p:nvSpPr>
        <p:spPr>
          <a:xfrm>
            <a:off x="4035559" y="1973896"/>
            <a:ext cx="1235045" cy="293403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EA14DE5D-DBEE-4562-7F11-AE4C24A2AEED}"/>
              </a:ext>
            </a:extLst>
          </p:cNvPr>
          <p:cNvSpPr txBox="1">
            <a:spLocks/>
          </p:cNvSpPr>
          <p:nvPr/>
        </p:nvSpPr>
        <p:spPr>
          <a:xfrm>
            <a:off x="704280" y="2740632"/>
            <a:ext cx="2222409" cy="44808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"/>
              </a:rPr>
              <a:t>Emotional intelligence contributes to better performance</a:t>
            </a:r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latin typeface="Arial "/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B2D3987-EF06-EE93-46F0-3757BAAFB820}"/>
              </a:ext>
            </a:extLst>
          </p:cNvPr>
          <p:cNvSpPr txBox="1">
            <a:spLocks/>
          </p:cNvSpPr>
          <p:nvPr/>
        </p:nvSpPr>
        <p:spPr>
          <a:xfrm>
            <a:off x="4964115" y="2872259"/>
            <a:ext cx="2222409" cy="448082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psychology promotes well-being and productivity</a:t>
            </a:r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C7E639BC-F1F4-F26D-2769-708FA5A1C35F}"/>
              </a:ext>
            </a:extLst>
          </p:cNvPr>
          <p:cNvSpPr txBox="1">
            <a:spLocks/>
          </p:cNvSpPr>
          <p:nvPr/>
        </p:nvSpPr>
        <p:spPr>
          <a:xfrm>
            <a:off x="9189963" y="2964673"/>
            <a:ext cx="2222409" cy="83518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"/>
              </a:rPr>
              <a:t>Cognitive biases can impact decision-making</a:t>
            </a:r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  <a:latin typeface="Arial 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0827D966-97DF-74CA-F092-37E7FB6511B5}"/>
              </a:ext>
            </a:extLst>
          </p:cNvPr>
          <p:cNvSpPr/>
          <p:nvPr/>
        </p:nvSpPr>
        <p:spPr>
          <a:xfrm rot="5400000">
            <a:off x="3245391" y="2661551"/>
            <a:ext cx="345791" cy="11239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66AD947-09B2-E0F8-15B2-BA4FB30010A0}"/>
              </a:ext>
            </a:extLst>
          </p:cNvPr>
          <p:cNvGrpSpPr/>
          <p:nvPr/>
        </p:nvGrpSpPr>
        <p:grpSpPr>
          <a:xfrm>
            <a:off x="4517708" y="1565038"/>
            <a:ext cx="270746" cy="271938"/>
            <a:chOff x="5554663" y="2524125"/>
            <a:chExt cx="360363" cy="361950"/>
          </a:xfrm>
          <a:solidFill>
            <a:schemeClr val="bg1"/>
          </a:solidFill>
        </p:grpSpPr>
        <p:sp>
          <p:nvSpPr>
            <p:cNvPr id="78" name="Freeform 72">
              <a:extLst>
                <a:ext uri="{FF2B5EF4-FFF2-40B4-BE49-F238E27FC236}">
                  <a16:creationId xmlns:a16="http://schemas.microsoft.com/office/drawing/2014/main" id="{B0079B63-9172-D361-59BD-F0AD23DF02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4663" y="2524125"/>
              <a:ext cx="360363" cy="361950"/>
            </a:xfrm>
            <a:custGeom>
              <a:avLst/>
              <a:gdLst>
                <a:gd name="T0" fmla="*/ 84 w 96"/>
                <a:gd name="T1" fmla="*/ 0 h 96"/>
                <a:gd name="T2" fmla="*/ 12 w 96"/>
                <a:gd name="T3" fmla="*/ 0 h 96"/>
                <a:gd name="T4" fmla="*/ 0 w 96"/>
                <a:gd name="T5" fmla="*/ 12 h 96"/>
                <a:gd name="T6" fmla="*/ 0 w 96"/>
                <a:gd name="T7" fmla="*/ 84 h 96"/>
                <a:gd name="T8" fmla="*/ 12 w 96"/>
                <a:gd name="T9" fmla="*/ 96 h 96"/>
                <a:gd name="T10" fmla="*/ 84 w 96"/>
                <a:gd name="T11" fmla="*/ 96 h 96"/>
                <a:gd name="T12" fmla="*/ 96 w 96"/>
                <a:gd name="T13" fmla="*/ 84 h 96"/>
                <a:gd name="T14" fmla="*/ 96 w 96"/>
                <a:gd name="T15" fmla="*/ 12 h 96"/>
                <a:gd name="T16" fmla="*/ 84 w 96"/>
                <a:gd name="T17" fmla="*/ 0 h 96"/>
                <a:gd name="T18" fmla="*/ 48 w 96"/>
                <a:gd name="T19" fmla="*/ 80 h 96"/>
                <a:gd name="T20" fmla="*/ 16 w 96"/>
                <a:gd name="T21" fmla="*/ 48 h 96"/>
                <a:gd name="T22" fmla="*/ 48 w 96"/>
                <a:gd name="T23" fmla="*/ 16 h 96"/>
                <a:gd name="T24" fmla="*/ 80 w 96"/>
                <a:gd name="T25" fmla="*/ 48 h 96"/>
                <a:gd name="T26" fmla="*/ 48 w 96"/>
                <a:gd name="T27" fmla="*/ 8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96">
                  <a:moveTo>
                    <a:pt x="84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1"/>
                    <a:pt x="5" y="96"/>
                    <a:pt x="12" y="96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91" y="96"/>
                    <a:pt x="96" y="91"/>
                    <a:pt x="96" y="84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5"/>
                    <a:pt x="91" y="0"/>
                    <a:pt x="84" y="0"/>
                  </a:cubicBezTo>
                  <a:close/>
                  <a:moveTo>
                    <a:pt x="48" y="80"/>
                  </a:moveTo>
                  <a:cubicBezTo>
                    <a:pt x="30" y="80"/>
                    <a:pt x="16" y="66"/>
                    <a:pt x="16" y="48"/>
                  </a:cubicBezTo>
                  <a:cubicBezTo>
                    <a:pt x="16" y="30"/>
                    <a:pt x="30" y="16"/>
                    <a:pt x="48" y="16"/>
                  </a:cubicBezTo>
                  <a:cubicBezTo>
                    <a:pt x="66" y="16"/>
                    <a:pt x="80" y="30"/>
                    <a:pt x="80" y="48"/>
                  </a:cubicBezTo>
                  <a:cubicBezTo>
                    <a:pt x="80" y="66"/>
                    <a:pt x="66" y="80"/>
                    <a:pt x="48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73">
              <a:extLst>
                <a:ext uri="{FF2B5EF4-FFF2-40B4-BE49-F238E27FC236}">
                  <a16:creationId xmlns:a16="http://schemas.microsoft.com/office/drawing/2014/main" id="{ED269D80-1066-36B7-AD7E-4656BC201D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19763" y="2622550"/>
              <a:ext cx="68263" cy="98425"/>
            </a:xfrm>
            <a:custGeom>
              <a:avLst/>
              <a:gdLst>
                <a:gd name="T0" fmla="*/ 16 w 18"/>
                <a:gd name="T1" fmla="*/ 22 h 26"/>
                <a:gd name="T2" fmla="*/ 4 w 18"/>
                <a:gd name="T3" fmla="*/ 22 h 26"/>
                <a:gd name="T4" fmla="*/ 4 w 18"/>
                <a:gd name="T5" fmla="*/ 2 h 26"/>
                <a:gd name="T6" fmla="*/ 2 w 18"/>
                <a:gd name="T7" fmla="*/ 0 h 26"/>
                <a:gd name="T8" fmla="*/ 0 w 18"/>
                <a:gd name="T9" fmla="*/ 2 h 26"/>
                <a:gd name="T10" fmla="*/ 0 w 18"/>
                <a:gd name="T11" fmla="*/ 26 h 26"/>
                <a:gd name="T12" fmla="*/ 16 w 18"/>
                <a:gd name="T13" fmla="*/ 26 h 26"/>
                <a:gd name="T14" fmla="*/ 18 w 18"/>
                <a:gd name="T15" fmla="*/ 24 h 26"/>
                <a:gd name="T16" fmla="*/ 16 w 18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6">
                  <a:moveTo>
                    <a:pt x="16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8" y="25"/>
                    <a:pt x="18" y="24"/>
                  </a:cubicBezTo>
                  <a:cubicBezTo>
                    <a:pt x="18" y="23"/>
                    <a:pt x="17" y="22"/>
                    <a:pt x="1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EA687325-A8C6-8EE1-C0F4-26B78C67217C}"/>
              </a:ext>
            </a:extLst>
          </p:cNvPr>
          <p:cNvGrpSpPr/>
          <p:nvPr/>
        </p:nvGrpSpPr>
        <p:grpSpPr>
          <a:xfrm>
            <a:off x="7415312" y="1577941"/>
            <a:ext cx="247216" cy="246132"/>
            <a:chOff x="5554663" y="1446213"/>
            <a:chExt cx="361950" cy="360362"/>
          </a:xfrm>
          <a:solidFill>
            <a:schemeClr val="bg1"/>
          </a:solidFill>
        </p:grpSpPr>
        <p:sp>
          <p:nvSpPr>
            <p:cNvPr id="81" name="Freeform 45">
              <a:extLst>
                <a:ext uri="{FF2B5EF4-FFF2-40B4-BE49-F238E27FC236}">
                  <a16:creationId xmlns:a16="http://schemas.microsoft.com/office/drawing/2014/main" id="{E24240C1-7F07-CEF2-43A8-888DDDEC28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3088" y="1446213"/>
              <a:ext cx="165100" cy="165100"/>
            </a:xfrm>
            <a:custGeom>
              <a:avLst/>
              <a:gdLst>
                <a:gd name="T0" fmla="*/ 36 w 44"/>
                <a:gd name="T1" fmla="*/ 44 h 44"/>
                <a:gd name="T2" fmla="*/ 37 w 44"/>
                <a:gd name="T3" fmla="*/ 44 h 44"/>
                <a:gd name="T4" fmla="*/ 38 w 44"/>
                <a:gd name="T5" fmla="*/ 41 h 44"/>
                <a:gd name="T6" fmla="*/ 32 w 44"/>
                <a:gd name="T7" fmla="*/ 27 h 44"/>
                <a:gd name="T8" fmla="*/ 43 w 44"/>
                <a:gd name="T9" fmla="*/ 18 h 44"/>
                <a:gd name="T10" fmla="*/ 44 w 44"/>
                <a:gd name="T11" fmla="*/ 15 h 44"/>
                <a:gd name="T12" fmla="*/ 42 w 44"/>
                <a:gd name="T13" fmla="*/ 14 h 44"/>
                <a:gd name="T14" fmla="*/ 28 w 44"/>
                <a:gd name="T15" fmla="*/ 14 h 44"/>
                <a:gd name="T16" fmla="*/ 24 w 44"/>
                <a:gd name="T17" fmla="*/ 1 h 44"/>
                <a:gd name="T18" fmla="*/ 22 w 44"/>
                <a:gd name="T19" fmla="*/ 0 h 44"/>
                <a:gd name="T20" fmla="*/ 20 w 44"/>
                <a:gd name="T21" fmla="*/ 1 h 44"/>
                <a:gd name="T22" fmla="*/ 16 w 44"/>
                <a:gd name="T23" fmla="*/ 14 h 44"/>
                <a:gd name="T24" fmla="*/ 2 w 44"/>
                <a:gd name="T25" fmla="*/ 14 h 44"/>
                <a:gd name="T26" fmla="*/ 0 w 44"/>
                <a:gd name="T27" fmla="*/ 15 h 44"/>
                <a:gd name="T28" fmla="*/ 1 w 44"/>
                <a:gd name="T29" fmla="*/ 18 h 44"/>
                <a:gd name="T30" fmla="*/ 12 w 44"/>
                <a:gd name="T31" fmla="*/ 27 h 44"/>
                <a:gd name="T32" fmla="*/ 6 w 44"/>
                <a:gd name="T33" fmla="*/ 41 h 44"/>
                <a:gd name="T34" fmla="*/ 7 w 44"/>
                <a:gd name="T35" fmla="*/ 44 h 44"/>
                <a:gd name="T36" fmla="*/ 9 w 44"/>
                <a:gd name="T37" fmla="*/ 44 h 44"/>
                <a:gd name="T38" fmla="*/ 22 w 44"/>
                <a:gd name="T39" fmla="*/ 34 h 44"/>
                <a:gd name="T40" fmla="*/ 35 w 44"/>
                <a:gd name="T41" fmla="*/ 44 h 44"/>
                <a:gd name="T42" fmla="*/ 36 w 44"/>
                <a:gd name="T4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44">
                  <a:moveTo>
                    <a:pt x="36" y="44"/>
                  </a:moveTo>
                  <a:cubicBezTo>
                    <a:pt x="36" y="44"/>
                    <a:pt x="37" y="44"/>
                    <a:pt x="37" y="44"/>
                  </a:cubicBezTo>
                  <a:cubicBezTo>
                    <a:pt x="38" y="43"/>
                    <a:pt x="38" y="42"/>
                    <a:pt x="38" y="41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4" y="17"/>
                    <a:pt x="44" y="16"/>
                    <a:pt x="44" y="15"/>
                  </a:cubicBezTo>
                  <a:cubicBezTo>
                    <a:pt x="44" y="15"/>
                    <a:pt x="43" y="14"/>
                    <a:pt x="42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1" y="0"/>
                    <a:pt x="20" y="1"/>
                    <a:pt x="20" y="1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5"/>
                  </a:cubicBezTo>
                  <a:cubicBezTo>
                    <a:pt x="0" y="16"/>
                    <a:pt x="0" y="17"/>
                    <a:pt x="1" y="1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2"/>
                    <a:pt x="6" y="43"/>
                    <a:pt x="7" y="44"/>
                  </a:cubicBezTo>
                  <a:cubicBezTo>
                    <a:pt x="7" y="44"/>
                    <a:pt x="8" y="44"/>
                    <a:pt x="9" y="4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6" y="44"/>
                    <a:pt x="3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46">
              <a:extLst>
                <a:ext uri="{FF2B5EF4-FFF2-40B4-BE49-F238E27FC236}">
                  <a16:creationId xmlns:a16="http://schemas.microsoft.com/office/drawing/2014/main" id="{1FB83E38-AAB8-7D7C-D98E-7F10FF9D2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9925" y="1641475"/>
              <a:ext cx="166688" cy="165100"/>
            </a:xfrm>
            <a:custGeom>
              <a:avLst/>
              <a:gdLst>
                <a:gd name="T0" fmla="*/ 44 w 44"/>
                <a:gd name="T1" fmla="*/ 15 h 44"/>
                <a:gd name="T2" fmla="*/ 42 w 44"/>
                <a:gd name="T3" fmla="*/ 14 h 44"/>
                <a:gd name="T4" fmla="*/ 28 w 44"/>
                <a:gd name="T5" fmla="*/ 14 h 44"/>
                <a:gd name="T6" fmla="*/ 24 w 44"/>
                <a:gd name="T7" fmla="*/ 1 h 44"/>
                <a:gd name="T8" fmla="*/ 22 w 44"/>
                <a:gd name="T9" fmla="*/ 0 h 44"/>
                <a:gd name="T10" fmla="*/ 20 w 44"/>
                <a:gd name="T11" fmla="*/ 1 h 44"/>
                <a:gd name="T12" fmla="*/ 16 w 44"/>
                <a:gd name="T13" fmla="*/ 14 h 44"/>
                <a:gd name="T14" fmla="*/ 2 w 44"/>
                <a:gd name="T15" fmla="*/ 14 h 44"/>
                <a:gd name="T16" fmla="*/ 0 w 44"/>
                <a:gd name="T17" fmla="*/ 15 h 44"/>
                <a:gd name="T18" fmla="*/ 1 w 44"/>
                <a:gd name="T19" fmla="*/ 18 h 44"/>
                <a:gd name="T20" fmla="*/ 12 w 44"/>
                <a:gd name="T21" fmla="*/ 27 h 44"/>
                <a:gd name="T22" fmla="*/ 6 w 44"/>
                <a:gd name="T23" fmla="*/ 41 h 44"/>
                <a:gd name="T24" fmla="*/ 7 w 44"/>
                <a:gd name="T25" fmla="*/ 44 h 44"/>
                <a:gd name="T26" fmla="*/ 9 w 44"/>
                <a:gd name="T27" fmla="*/ 44 h 44"/>
                <a:gd name="T28" fmla="*/ 22 w 44"/>
                <a:gd name="T29" fmla="*/ 34 h 44"/>
                <a:gd name="T30" fmla="*/ 35 w 44"/>
                <a:gd name="T31" fmla="*/ 44 h 44"/>
                <a:gd name="T32" fmla="*/ 36 w 44"/>
                <a:gd name="T33" fmla="*/ 44 h 44"/>
                <a:gd name="T34" fmla="*/ 37 w 44"/>
                <a:gd name="T35" fmla="*/ 44 h 44"/>
                <a:gd name="T36" fmla="*/ 38 w 44"/>
                <a:gd name="T37" fmla="*/ 41 h 44"/>
                <a:gd name="T38" fmla="*/ 32 w 44"/>
                <a:gd name="T39" fmla="*/ 27 h 44"/>
                <a:gd name="T40" fmla="*/ 43 w 44"/>
                <a:gd name="T41" fmla="*/ 18 h 44"/>
                <a:gd name="T42" fmla="*/ 44 w 44"/>
                <a:gd name="T43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44">
                  <a:moveTo>
                    <a:pt x="44" y="15"/>
                  </a:moveTo>
                  <a:cubicBezTo>
                    <a:pt x="44" y="15"/>
                    <a:pt x="43" y="14"/>
                    <a:pt x="42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1" y="0"/>
                    <a:pt x="20" y="1"/>
                    <a:pt x="20" y="1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5"/>
                  </a:cubicBezTo>
                  <a:cubicBezTo>
                    <a:pt x="0" y="16"/>
                    <a:pt x="0" y="17"/>
                    <a:pt x="1" y="1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2"/>
                    <a:pt x="6" y="43"/>
                    <a:pt x="7" y="44"/>
                  </a:cubicBezTo>
                  <a:cubicBezTo>
                    <a:pt x="7" y="44"/>
                    <a:pt x="8" y="44"/>
                    <a:pt x="9" y="4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6" y="44"/>
                    <a:pt x="36" y="44"/>
                  </a:cubicBezTo>
                  <a:cubicBezTo>
                    <a:pt x="36" y="44"/>
                    <a:pt x="37" y="44"/>
                    <a:pt x="37" y="44"/>
                  </a:cubicBezTo>
                  <a:cubicBezTo>
                    <a:pt x="38" y="43"/>
                    <a:pt x="38" y="42"/>
                    <a:pt x="38" y="41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4" y="17"/>
                    <a:pt x="44" y="16"/>
                    <a:pt x="4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47">
              <a:extLst>
                <a:ext uri="{FF2B5EF4-FFF2-40B4-BE49-F238E27FC236}">
                  <a16:creationId xmlns:a16="http://schemas.microsoft.com/office/drawing/2014/main" id="{2F9C5432-9E6A-DA34-3B81-56EF33C22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4663" y="1641475"/>
              <a:ext cx="165100" cy="165100"/>
            </a:xfrm>
            <a:custGeom>
              <a:avLst/>
              <a:gdLst>
                <a:gd name="T0" fmla="*/ 42 w 44"/>
                <a:gd name="T1" fmla="*/ 14 h 44"/>
                <a:gd name="T2" fmla="*/ 28 w 44"/>
                <a:gd name="T3" fmla="*/ 14 h 44"/>
                <a:gd name="T4" fmla="*/ 24 w 44"/>
                <a:gd name="T5" fmla="*/ 1 h 44"/>
                <a:gd name="T6" fmla="*/ 22 w 44"/>
                <a:gd name="T7" fmla="*/ 0 h 44"/>
                <a:gd name="T8" fmla="*/ 20 w 44"/>
                <a:gd name="T9" fmla="*/ 1 h 44"/>
                <a:gd name="T10" fmla="*/ 16 w 44"/>
                <a:gd name="T11" fmla="*/ 14 h 44"/>
                <a:gd name="T12" fmla="*/ 2 w 44"/>
                <a:gd name="T13" fmla="*/ 14 h 44"/>
                <a:gd name="T14" fmla="*/ 0 w 44"/>
                <a:gd name="T15" fmla="*/ 15 h 44"/>
                <a:gd name="T16" fmla="*/ 1 w 44"/>
                <a:gd name="T17" fmla="*/ 18 h 44"/>
                <a:gd name="T18" fmla="*/ 12 w 44"/>
                <a:gd name="T19" fmla="*/ 27 h 44"/>
                <a:gd name="T20" fmla="*/ 6 w 44"/>
                <a:gd name="T21" fmla="*/ 41 h 44"/>
                <a:gd name="T22" fmla="*/ 7 w 44"/>
                <a:gd name="T23" fmla="*/ 44 h 44"/>
                <a:gd name="T24" fmla="*/ 9 w 44"/>
                <a:gd name="T25" fmla="*/ 44 h 44"/>
                <a:gd name="T26" fmla="*/ 22 w 44"/>
                <a:gd name="T27" fmla="*/ 34 h 44"/>
                <a:gd name="T28" fmla="*/ 35 w 44"/>
                <a:gd name="T29" fmla="*/ 44 h 44"/>
                <a:gd name="T30" fmla="*/ 36 w 44"/>
                <a:gd name="T31" fmla="*/ 44 h 44"/>
                <a:gd name="T32" fmla="*/ 37 w 44"/>
                <a:gd name="T33" fmla="*/ 44 h 44"/>
                <a:gd name="T34" fmla="*/ 38 w 44"/>
                <a:gd name="T35" fmla="*/ 41 h 44"/>
                <a:gd name="T36" fmla="*/ 32 w 44"/>
                <a:gd name="T37" fmla="*/ 27 h 44"/>
                <a:gd name="T38" fmla="*/ 43 w 44"/>
                <a:gd name="T39" fmla="*/ 18 h 44"/>
                <a:gd name="T40" fmla="*/ 44 w 44"/>
                <a:gd name="T41" fmla="*/ 15 h 44"/>
                <a:gd name="T42" fmla="*/ 42 w 44"/>
                <a:gd name="T43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44">
                  <a:moveTo>
                    <a:pt x="42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1" y="0"/>
                    <a:pt x="20" y="1"/>
                    <a:pt x="20" y="1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5"/>
                    <a:pt x="0" y="15"/>
                  </a:cubicBezTo>
                  <a:cubicBezTo>
                    <a:pt x="0" y="16"/>
                    <a:pt x="0" y="17"/>
                    <a:pt x="1" y="1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2"/>
                    <a:pt x="6" y="43"/>
                    <a:pt x="7" y="44"/>
                  </a:cubicBezTo>
                  <a:cubicBezTo>
                    <a:pt x="7" y="44"/>
                    <a:pt x="8" y="44"/>
                    <a:pt x="9" y="4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6" y="44"/>
                    <a:pt x="36" y="44"/>
                  </a:cubicBezTo>
                  <a:cubicBezTo>
                    <a:pt x="36" y="44"/>
                    <a:pt x="37" y="44"/>
                    <a:pt x="37" y="44"/>
                  </a:cubicBezTo>
                  <a:cubicBezTo>
                    <a:pt x="38" y="43"/>
                    <a:pt x="38" y="42"/>
                    <a:pt x="38" y="41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4" y="17"/>
                    <a:pt x="44" y="16"/>
                    <a:pt x="44" y="15"/>
                  </a:cubicBezTo>
                  <a:cubicBezTo>
                    <a:pt x="44" y="15"/>
                    <a:pt x="43" y="14"/>
                    <a:pt x="4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84" name="Freeform 8">
            <a:extLst>
              <a:ext uri="{FF2B5EF4-FFF2-40B4-BE49-F238E27FC236}">
                <a16:creationId xmlns:a16="http://schemas.microsoft.com/office/drawing/2014/main" id="{83D8EB11-4862-6F1A-E2CB-0FB9BAB77B8F}"/>
              </a:ext>
            </a:extLst>
          </p:cNvPr>
          <p:cNvSpPr>
            <a:spLocks noEditPoints="1"/>
          </p:cNvSpPr>
          <p:nvPr/>
        </p:nvSpPr>
        <p:spPr bwMode="auto">
          <a:xfrm>
            <a:off x="10322781" y="1561460"/>
            <a:ext cx="203955" cy="279095"/>
          </a:xfrm>
          <a:custGeom>
            <a:avLst/>
            <a:gdLst>
              <a:gd name="T0" fmla="*/ 0 w 72"/>
              <a:gd name="T1" fmla="*/ 36 h 96"/>
              <a:gd name="T2" fmla="*/ 0 w 72"/>
              <a:gd name="T3" fmla="*/ 96 h 96"/>
              <a:gd name="T4" fmla="*/ 72 w 72"/>
              <a:gd name="T5" fmla="*/ 96 h 96"/>
              <a:gd name="T6" fmla="*/ 72 w 72"/>
              <a:gd name="T7" fmla="*/ 36 h 96"/>
              <a:gd name="T8" fmla="*/ 60 w 72"/>
              <a:gd name="T9" fmla="*/ 36 h 96"/>
              <a:gd name="T10" fmla="*/ 60 w 72"/>
              <a:gd name="T11" fmla="*/ 24 h 96"/>
              <a:gd name="T12" fmla="*/ 36 w 72"/>
              <a:gd name="T13" fmla="*/ 0 h 96"/>
              <a:gd name="T14" fmla="*/ 12 w 72"/>
              <a:gd name="T15" fmla="*/ 24 h 96"/>
              <a:gd name="T16" fmla="*/ 16 w 72"/>
              <a:gd name="T17" fmla="*/ 24 h 96"/>
              <a:gd name="T18" fmla="*/ 36 w 72"/>
              <a:gd name="T19" fmla="*/ 4 h 96"/>
              <a:gd name="T20" fmla="*/ 56 w 72"/>
              <a:gd name="T21" fmla="*/ 24 h 96"/>
              <a:gd name="T22" fmla="*/ 56 w 72"/>
              <a:gd name="T23" fmla="*/ 36 h 96"/>
              <a:gd name="T24" fmla="*/ 0 w 72"/>
              <a:gd name="T25" fmla="*/ 36 h 96"/>
              <a:gd name="T26" fmla="*/ 32 w 72"/>
              <a:gd name="T27" fmla="*/ 60 h 96"/>
              <a:gd name="T28" fmla="*/ 36 w 72"/>
              <a:gd name="T29" fmla="*/ 56 h 96"/>
              <a:gd name="T30" fmla="*/ 40 w 72"/>
              <a:gd name="T31" fmla="*/ 60 h 96"/>
              <a:gd name="T32" fmla="*/ 38 w 72"/>
              <a:gd name="T33" fmla="*/ 63 h 96"/>
              <a:gd name="T34" fmla="*/ 38 w 72"/>
              <a:gd name="T35" fmla="*/ 74 h 96"/>
              <a:gd name="T36" fmla="*/ 36 w 72"/>
              <a:gd name="T37" fmla="*/ 76 h 96"/>
              <a:gd name="T38" fmla="*/ 34 w 72"/>
              <a:gd name="T39" fmla="*/ 74 h 96"/>
              <a:gd name="T40" fmla="*/ 34 w 72"/>
              <a:gd name="T41" fmla="*/ 63 h 96"/>
              <a:gd name="T42" fmla="*/ 32 w 72"/>
              <a:gd name="T43" fmla="*/ 6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2" h="96">
                <a:moveTo>
                  <a:pt x="0" y="36"/>
                </a:moveTo>
                <a:cubicBezTo>
                  <a:pt x="0" y="96"/>
                  <a:pt x="0" y="96"/>
                  <a:pt x="0" y="96"/>
                </a:cubicBezTo>
                <a:cubicBezTo>
                  <a:pt x="72" y="96"/>
                  <a:pt x="72" y="96"/>
                  <a:pt x="72" y="96"/>
                </a:cubicBezTo>
                <a:cubicBezTo>
                  <a:pt x="72" y="36"/>
                  <a:pt x="72" y="36"/>
                  <a:pt x="72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11"/>
                  <a:pt x="49" y="0"/>
                  <a:pt x="36" y="0"/>
                </a:cubicBezTo>
                <a:cubicBezTo>
                  <a:pt x="23" y="0"/>
                  <a:pt x="12" y="11"/>
                  <a:pt x="12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13"/>
                  <a:pt x="25" y="4"/>
                  <a:pt x="36" y="4"/>
                </a:cubicBezTo>
                <a:cubicBezTo>
                  <a:pt x="47" y="4"/>
                  <a:pt x="56" y="13"/>
                  <a:pt x="56" y="24"/>
                </a:cubicBezTo>
                <a:cubicBezTo>
                  <a:pt x="56" y="36"/>
                  <a:pt x="56" y="36"/>
                  <a:pt x="56" y="36"/>
                </a:cubicBezTo>
                <a:lnTo>
                  <a:pt x="0" y="36"/>
                </a:lnTo>
                <a:close/>
                <a:moveTo>
                  <a:pt x="32" y="60"/>
                </a:moveTo>
                <a:cubicBezTo>
                  <a:pt x="32" y="58"/>
                  <a:pt x="34" y="56"/>
                  <a:pt x="36" y="56"/>
                </a:cubicBezTo>
                <a:cubicBezTo>
                  <a:pt x="38" y="56"/>
                  <a:pt x="40" y="58"/>
                  <a:pt x="40" y="60"/>
                </a:cubicBezTo>
                <a:cubicBezTo>
                  <a:pt x="40" y="61"/>
                  <a:pt x="39" y="63"/>
                  <a:pt x="38" y="63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5"/>
                  <a:pt x="37" y="76"/>
                  <a:pt x="36" y="76"/>
                </a:cubicBezTo>
                <a:cubicBezTo>
                  <a:pt x="35" y="76"/>
                  <a:pt x="34" y="75"/>
                  <a:pt x="34" y="74"/>
                </a:cubicBezTo>
                <a:cubicBezTo>
                  <a:pt x="34" y="63"/>
                  <a:pt x="34" y="63"/>
                  <a:pt x="34" y="63"/>
                </a:cubicBezTo>
                <a:cubicBezTo>
                  <a:pt x="33" y="63"/>
                  <a:pt x="32" y="61"/>
                  <a:pt x="32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" name="TextBox 1"/>
          <p:cNvSpPr txBox="1"/>
          <p:nvPr/>
        </p:nvSpPr>
        <p:spPr>
          <a:xfrm>
            <a:off x="2000794" y="1710869"/>
            <a:ext cx="77985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Understanding how psychology affects employee performance </a:t>
            </a:r>
          </a:p>
        </p:txBody>
      </p:sp>
    </p:spTree>
    <p:extLst>
      <p:ext uri="{BB962C8B-B14F-4D97-AF65-F5344CB8AC3E}">
        <p14:creationId xmlns:p14="http://schemas.microsoft.com/office/powerpoint/2010/main" val="2176808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14">
            <a:extLst>
              <a:ext uri="{FF2B5EF4-FFF2-40B4-BE49-F238E27FC236}">
                <a16:creationId xmlns:a16="http://schemas.microsoft.com/office/drawing/2014/main" id="{A4246224-C47E-A31B-482B-13C19B135576}"/>
              </a:ext>
            </a:extLst>
          </p:cNvPr>
          <p:cNvSpPr/>
          <p:nvPr/>
        </p:nvSpPr>
        <p:spPr>
          <a:xfrm>
            <a:off x="425581" y="1799866"/>
            <a:ext cx="1743075" cy="4444007"/>
          </a:xfrm>
          <a:prstGeom prst="roundRect">
            <a:avLst>
              <a:gd name="adj" fmla="val 1229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0E06882-E379-11BC-54AB-34D0B79A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49" y="299524"/>
            <a:ext cx="11294409" cy="968375"/>
          </a:xfrm>
        </p:spPr>
        <p:txBody>
          <a:bodyPr>
            <a:noAutofit/>
          </a:bodyPr>
          <a:lstStyle/>
          <a:p>
            <a:pPr algn="ctr"/>
            <a:r>
              <a:rPr lang="en-IN" sz="2800" b="1" dirty="0">
                <a:latin typeface="Arial Black" panose="020B0A04020102020204" pitchFamily="34" charset="0"/>
              </a:rPr>
              <a:t>Effective Communication Strategies for Improved Workplace Interaction</a:t>
            </a:r>
            <a:endParaRPr lang="en-ID" sz="2800" dirty="0">
              <a:latin typeface="Arial Black" panose="020B0A04020102020204" pitchFamily="34" charset="0"/>
            </a:endParaRPr>
          </a:p>
        </p:txBody>
      </p:sp>
      <p:sp>
        <p:nvSpPr>
          <p:cNvPr id="6" name="Rectangle: Rounded Corners 8">
            <a:extLst>
              <a:ext uri="{FF2B5EF4-FFF2-40B4-BE49-F238E27FC236}">
                <a16:creationId xmlns:a16="http://schemas.microsoft.com/office/drawing/2014/main" id="{8AC6D4E7-7DCF-E881-7841-1A5E02460A96}"/>
              </a:ext>
            </a:extLst>
          </p:cNvPr>
          <p:cNvSpPr/>
          <p:nvPr/>
        </p:nvSpPr>
        <p:spPr>
          <a:xfrm>
            <a:off x="1790406" y="2628703"/>
            <a:ext cx="5166575" cy="3615173"/>
          </a:xfrm>
          <a:prstGeom prst="roundRect">
            <a:avLst>
              <a:gd name="adj" fmla="val 1351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: Rounded Corners 9">
            <a:extLst>
              <a:ext uri="{FF2B5EF4-FFF2-40B4-BE49-F238E27FC236}">
                <a16:creationId xmlns:a16="http://schemas.microsoft.com/office/drawing/2014/main" id="{EA1654BC-2EB1-B714-499F-FB45646A271A}"/>
              </a:ext>
            </a:extLst>
          </p:cNvPr>
          <p:cNvSpPr/>
          <p:nvPr/>
        </p:nvSpPr>
        <p:spPr>
          <a:xfrm>
            <a:off x="1981315" y="3172733"/>
            <a:ext cx="4285384" cy="704850"/>
          </a:xfrm>
          <a:prstGeom prst="roundRect">
            <a:avLst>
              <a:gd name="adj" fmla="val 5000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: Rounded Corners 10">
            <a:extLst>
              <a:ext uri="{FF2B5EF4-FFF2-40B4-BE49-F238E27FC236}">
                <a16:creationId xmlns:a16="http://schemas.microsoft.com/office/drawing/2014/main" id="{2B4BFD20-3AF4-13F1-EEDF-114C5D72C81B}"/>
              </a:ext>
            </a:extLst>
          </p:cNvPr>
          <p:cNvSpPr/>
          <p:nvPr/>
        </p:nvSpPr>
        <p:spPr>
          <a:xfrm>
            <a:off x="1981316" y="3996100"/>
            <a:ext cx="4285384" cy="704850"/>
          </a:xfrm>
          <a:prstGeom prst="roundRect">
            <a:avLst>
              <a:gd name="adj" fmla="val 50000"/>
            </a:avLst>
          </a:prstGeom>
          <a:solidFill>
            <a:srgbClr val="78D2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Rectangle: Rounded Corners 11">
            <a:extLst>
              <a:ext uri="{FF2B5EF4-FFF2-40B4-BE49-F238E27FC236}">
                <a16:creationId xmlns:a16="http://schemas.microsoft.com/office/drawing/2014/main" id="{EA5AB03A-7B44-ECCF-6784-0D5F19644CDB}"/>
              </a:ext>
            </a:extLst>
          </p:cNvPr>
          <p:cNvSpPr/>
          <p:nvPr/>
        </p:nvSpPr>
        <p:spPr>
          <a:xfrm>
            <a:off x="1920462" y="4876781"/>
            <a:ext cx="4346237" cy="1032859"/>
          </a:xfrm>
          <a:prstGeom prst="roundRect">
            <a:avLst>
              <a:gd name="adj" fmla="val 50000"/>
            </a:avLst>
          </a:prstGeom>
          <a:solidFill>
            <a:srgbClr val="CDE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4C17E92-8D96-6922-DE27-BBAE2BAECB44}"/>
              </a:ext>
            </a:extLst>
          </p:cNvPr>
          <p:cNvSpPr/>
          <p:nvPr/>
        </p:nvSpPr>
        <p:spPr>
          <a:xfrm>
            <a:off x="2067586" y="3236794"/>
            <a:ext cx="582520" cy="5825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0D2588A-69F0-B4F8-D17A-D04F4D2CB4D8}"/>
              </a:ext>
            </a:extLst>
          </p:cNvPr>
          <p:cNvSpPr/>
          <p:nvPr/>
        </p:nvSpPr>
        <p:spPr>
          <a:xfrm>
            <a:off x="2077562" y="4059842"/>
            <a:ext cx="582520" cy="5825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B5A7B40-BA6F-FB1D-DFED-8F1CBAE039B7}"/>
              </a:ext>
            </a:extLst>
          </p:cNvPr>
          <p:cNvSpPr/>
          <p:nvPr/>
        </p:nvSpPr>
        <p:spPr>
          <a:xfrm>
            <a:off x="2025134" y="5092355"/>
            <a:ext cx="582520" cy="5825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01600" dist="38100" dir="2700000" algn="tl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C402BEC-8408-3ED6-7A1D-DB81B6B5771B}"/>
              </a:ext>
            </a:extLst>
          </p:cNvPr>
          <p:cNvCxnSpPr>
            <a:cxnSpLocks/>
          </p:cNvCxnSpPr>
          <p:nvPr/>
        </p:nvCxnSpPr>
        <p:spPr>
          <a:xfrm>
            <a:off x="4373695" y="3945228"/>
            <a:ext cx="480372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F2C305-AF3B-65AD-BFAA-4BD5B1A5A586}"/>
              </a:ext>
            </a:extLst>
          </p:cNvPr>
          <p:cNvCxnSpPr>
            <a:cxnSpLocks/>
          </p:cNvCxnSpPr>
          <p:nvPr/>
        </p:nvCxnSpPr>
        <p:spPr>
          <a:xfrm>
            <a:off x="4373694" y="4790062"/>
            <a:ext cx="480372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5C82EF2-9156-15AD-0A93-494ED3BEA1B6}"/>
              </a:ext>
            </a:extLst>
          </p:cNvPr>
          <p:cNvCxnSpPr>
            <a:cxnSpLocks/>
          </p:cNvCxnSpPr>
          <p:nvPr/>
        </p:nvCxnSpPr>
        <p:spPr>
          <a:xfrm flipV="1">
            <a:off x="4284032" y="5909640"/>
            <a:ext cx="4893383" cy="30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A8AB001-EB0E-FACD-1B40-E5CACE4C0541}"/>
              </a:ext>
            </a:extLst>
          </p:cNvPr>
          <p:cNvSpPr txBox="1"/>
          <p:nvPr/>
        </p:nvSpPr>
        <p:spPr>
          <a:xfrm>
            <a:off x="2837353" y="3303290"/>
            <a:ext cx="21202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rial "/>
              </a:rPr>
              <a:t>Active listening</a:t>
            </a:r>
            <a:endParaRPr lang="en-US" sz="20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A0BB66-8EFF-D269-015A-E48AA98B7F42}"/>
              </a:ext>
            </a:extLst>
          </p:cNvPr>
          <p:cNvSpPr txBox="1"/>
          <p:nvPr/>
        </p:nvSpPr>
        <p:spPr>
          <a:xfrm>
            <a:off x="2437192" y="4097993"/>
            <a:ext cx="39689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rial "/>
              </a:rPr>
              <a:t>Non-verbal communication</a:t>
            </a:r>
            <a:endParaRPr lang="en-US" sz="20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0D3A47-C7F7-2A4B-5FDF-D5CA307A776E}"/>
              </a:ext>
            </a:extLst>
          </p:cNvPr>
          <p:cNvSpPr txBox="1"/>
          <p:nvPr/>
        </p:nvSpPr>
        <p:spPr>
          <a:xfrm>
            <a:off x="2650106" y="5086666"/>
            <a:ext cx="35041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b="1" dirty="0">
                <a:latin typeface="Arial "/>
              </a:rPr>
              <a:t>Feedback and constructive criticism</a:t>
            </a:r>
            <a:endParaRPr lang="en-US" sz="2000" b="1" dirty="0">
              <a:solidFill>
                <a:schemeClr val="bg1"/>
              </a:solidFill>
              <a:latin typeface="Arial 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699B67-AA88-2318-A0F7-F28B1A6C5187}"/>
              </a:ext>
            </a:extLst>
          </p:cNvPr>
          <p:cNvSpPr txBox="1"/>
          <p:nvPr/>
        </p:nvSpPr>
        <p:spPr>
          <a:xfrm>
            <a:off x="8805923" y="323679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/>
              <a:t>1</a:t>
            </a:r>
            <a:endParaRPr lang="en-ID" sz="2800" b="1" i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A87B925-3E30-A195-CBF7-D49440F870DD}"/>
              </a:ext>
            </a:extLst>
          </p:cNvPr>
          <p:cNvSpPr txBox="1"/>
          <p:nvPr/>
        </p:nvSpPr>
        <p:spPr>
          <a:xfrm>
            <a:off x="8801478" y="40255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/>
              <a:t>2</a:t>
            </a:r>
            <a:endParaRPr lang="en-ID" sz="2800" b="1" i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36EB07-4820-4F43-19BF-FAE14FE37E9F}"/>
              </a:ext>
            </a:extLst>
          </p:cNvPr>
          <p:cNvSpPr txBox="1"/>
          <p:nvPr/>
        </p:nvSpPr>
        <p:spPr>
          <a:xfrm>
            <a:off x="8810007" y="496563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/>
              <a:t>3</a:t>
            </a:r>
            <a:endParaRPr lang="en-ID" sz="2800" b="1" i="1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4AE4D94-AF11-54F9-A443-89726E464D4F}"/>
              </a:ext>
            </a:extLst>
          </p:cNvPr>
          <p:cNvGrpSpPr/>
          <p:nvPr/>
        </p:nvGrpSpPr>
        <p:grpSpPr>
          <a:xfrm>
            <a:off x="2233207" y="3438589"/>
            <a:ext cx="223757" cy="207986"/>
            <a:chOff x="6276975" y="3981450"/>
            <a:chExt cx="360363" cy="334963"/>
          </a:xfrm>
        </p:grpSpPr>
        <p:sp>
          <p:nvSpPr>
            <p:cNvPr id="37" name="Freeform 98">
              <a:extLst>
                <a:ext uri="{FF2B5EF4-FFF2-40B4-BE49-F238E27FC236}">
                  <a16:creationId xmlns:a16="http://schemas.microsoft.com/office/drawing/2014/main" id="{75732EF6-66DD-9850-783A-657A19070A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2238" y="3981450"/>
              <a:ext cx="165100" cy="334963"/>
            </a:xfrm>
            <a:custGeom>
              <a:avLst/>
              <a:gdLst>
                <a:gd name="T0" fmla="*/ 14 w 44"/>
                <a:gd name="T1" fmla="*/ 37 h 89"/>
                <a:gd name="T2" fmla="*/ 12 w 44"/>
                <a:gd name="T3" fmla="*/ 39 h 89"/>
                <a:gd name="T4" fmla="*/ 10 w 44"/>
                <a:gd name="T5" fmla="*/ 37 h 89"/>
                <a:gd name="T6" fmla="*/ 0 w 44"/>
                <a:gd name="T7" fmla="*/ 31 h 89"/>
                <a:gd name="T8" fmla="*/ 0 w 44"/>
                <a:gd name="T9" fmla="*/ 67 h 89"/>
                <a:gd name="T10" fmla="*/ 22 w 44"/>
                <a:gd name="T11" fmla="*/ 89 h 89"/>
                <a:gd name="T12" fmla="*/ 44 w 44"/>
                <a:gd name="T13" fmla="*/ 67 h 89"/>
                <a:gd name="T14" fmla="*/ 40 w 44"/>
                <a:gd name="T15" fmla="*/ 54 h 89"/>
                <a:gd name="T16" fmla="*/ 28 w 44"/>
                <a:gd name="T17" fmla="*/ 26 h 89"/>
                <a:gd name="T18" fmla="*/ 27 w 44"/>
                <a:gd name="T19" fmla="*/ 26 h 89"/>
                <a:gd name="T20" fmla="*/ 22 w 44"/>
                <a:gd name="T21" fmla="*/ 20 h 89"/>
                <a:gd name="T22" fmla="*/ 16 w 44"/>
                <a:gd name="T23" fmla="*/ 5 h 89"/>
                <a:gd name="T24" fmla="*/ 15 w 44"/>
                <a:gd name="T25" fmla="*/ 4 h 89"/>
                <a:gd name="T26" fmla="*/ 1 w 44"/>
                <a:gd name="T27" fmla="*/ 4 h 89"/>
                <a:gd name="T28" fmla="*/ 0 w 44"/>
                <a:gd name="T29" fmla="*/ 5 h 89"/>
                <a:gd name="T30" fmla="*/ 0 w 44"/>
                <a:gd name="T31" fmla="*/ 27 h 89"/>
                <a:gd name="T32" fmla="*/ 14 w 44"/>
                <a:gd name="T33" fmla="*/ 37 h 89"/>
                <a:gd name="T34" fmla="*/ 22 w 44"/>
                <a:gd name="T35" fmla="*/ 85 h 89"/>
                <a:gd name="T36" fmla="*/ 4 w 44"/>
                <a:gd name="T37" fmla="*/ 67 h 89"/>
                <a:gd name="T38" fmla="*/ 22 w 44"/>
                <a:gd name="T39" fmla="*/ 49 h 89"/>
                <a:gd name="T40" fmla="*/ 40 w 44"/>
                <a:gd name="T41" fmla="*/ 67 h 89"/>
                <a:gd name="T42" fmla="*/ 22 w 44"/>
                <a:gd name="T43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89">
                  <a:moveTo>
                    <a:pt x="14" y="37"/>
                  </a:moveTo>
                  <a:cubicBezTo>
                    <a:pt x="14" y="38"/>
                    <a:pt x="13" y="39"/>
                    <a:pt x="12" y="39"/>
                  </a:cubicBezTo>
                  <a:cubicBezTo>
                    <a:pt x="11" y="39"/>
                    <a:pt x="10" y="38"/>
                    <a:pt x="10" y="37"/>
                  </a:cubicBezTo>
                  <a:cubicBezTo>
                    <a:pt x="10" y="35"/>
                    <a:pt x="6" y="32"/>
                    <a:pt x="0" y="3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34" y="89"/>
                    <a:pt x="44" y="79"/>
                    <a:pt x="44" y="67"/>
                  </a:cubicBezTo>
                  <a:cubicBezTo>
                    <a:pt x="44" y="62"/>
                    <a:pt x="42" y="58"/>
                    <a:pt x="40" y="54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6"/>
                    <a:pt x="28" y="26"/>
                    <a:pt x="27" y="26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2" y="0"/>
                    <a:pt x="4" y="0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8" y="28"/>
                    <a:pt x="14" y="32"/>
                    <a:pt x="14" y="37"/>
                  </a:cubicBezTo>
                  <a:close/>
                  <a:moveTo>
                    <a:pt x="22" y="85"/>
                  </a:moveTo>
                  <a:cubicBezTo>
                    <a:pt x="12" y="85"/>
                    <a:pt x="4" y="77"/>
                    <a:pt x="4" y="67"/>
                  </a:cubicBezTo>
                  <a:cubicBezTo>
                    <a:pt x="4" y="57"/>
                    <a:pt x="12" y="49"/>
                    <a:pt x="22" y="49"/>
                  </a:cubicBezTo>
                  <a:cubicBezTo>
                    <a:pt x="32" y="49"/>
                    <a:pt x="40" y="57"/>
                    <a:pt x="40" y="67"/>
                  </a:cubicBezTo>
                  <a:cubicBezTo>
                    <a:pt x="40" y="77"/>
                    <a:pt x="32" y="85"/>
                    <a:pt x="22" y="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99">
              <a:extLst>
                <a:ext uri="{FF2B5EF4-FFF2-40B4-BE49-F238E27FC236}">
                  <a16:creationId xmlns:a16="http://schemas.microsoft.com/office/drawing/2014/main" id="{BCAED9FA-E5E2-1383-22F0-E296E21598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6975" y="3981450"/>
              <a:ext cx="165100" cy="334963"/>
            </a:xfrm>
            <a:custGeom>
              <a:avLst/>
              <a:gdLst>
                <a:gd name="T0" fmla="*/ 0 w 44"/>
                <a:gd name="T1" fmla="*/ 67 h 89"/>
                <a:gd name="T2" fmla="*/ 22 w 44"/>
                <a:gd name="T3" fmla="*/ 89 h 89"/>
                <a:gd name="T4" fmla="*/ 44 w 44"/>
                <a:gd name="T5" fmla="*/ 67 h 89"/>
                <a:gd name="T6" fmla="*/ 44 w 44"/>
                <a:gd name="T7" fmla="*/ 31 h 89"/>
                <a:gd name="T8" fmla="*/ 34 w 44"/>
                <a:gd name="T9" fmla="*/ 37 h 89"/>
                <a:gd name="T10" fmla="*/ 32 w 44"/>
                <a:gd name="T11" fmla="*/ 39 h 89"/>
                <a:gd name="T12" fmla="*/ 30 w 44"/>
                <a:gd name="T13" fmla="*/ 37 h 89"/>
                <a:gd name="T14" fmla="*/ 44 w 44"/>
                <a:gd name="T15" fmla="*/ 27 h 89"/>
                <a:gd name="T16" fmla="*/ 44 w 44"/>
                <a:gd name="T17" fmla="*/ 5 h 89"/>
                <a:gd name="T18" fmla="*/ 43 w 44"/>
                <a:gd name="T19" fmla="*/ 4 h 89"/>
                <a:gd name="T20" fmla="*/ 29 w 44"/>
                <a:gd name="T21" fmla="*/ 4 h 89"/>
                <a:gd name="T22" fmla="*/ 28 w 44"/>
                <a:gd name="T23" fmla="*/ 4 h 89"/>
                <a:gd name="T24" fmla="*/ 22 w 44"/>
                <a:gd name="T25" fmla="*/ 20 h 89"/>
                <a:gd name="T26" fmla="*/ 17 w 44"/>
                <a:gd name="T27" fmla="*/ 26 h 89"/>
                <a:gd name="T28" fmla="*/ 16 w 44"/>
                <a:gd name="T29" fmla="*/ 26 h 89"/>
                <a:gd name="T30" fmla="*/ 4 w 44"/>
                <a:gd name="T31" fmla="*/ 54 h 89"/>
                <a:gd name="T32" fmla="*/ 0 w 44"/>
                <a:gd name="T33" fmla="*/ 67 h 89"/>
                <a:gd name="T34" fmla="*/ 22 w 44"/>
                <a:gd name="T35" fmla="*/ 85 h 89"/>
                <a:gd name="T36" fmla="*/ 4 w 44"/>
                <a:gd name="T37" fmla="*/ 67 h 89"/>
                <a:gd name="T38" fmla="*/ 22 w 44"/>
                <a:gd name="T39" fmla="*/ 49 h 89"/>
                <a:gd name="T40" fmla="*/ 40 w 44"/>
                <a:gd name="T41" fmla="*/ 67 h 89"/>
                <a:gd name="T42" fmla="*/ 22 w 44"/>
                <a:gd name="T43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89">
                  <a:moveTo>
                    <a:pt x="0" y="67"/>
                  </a:moveTo>
                  <a:cubicBezTo>
                    <a:pt x="0" y="79"/>
                    <a:pt x="10" y="89"/>
                    <a:pt x="22" y="89"/>
                  </a:cubicBezTo>
                  <a:cubicBezTo>
                    <a:pt x="34" y="89"/>
                    <a:pt x="44" y="79"/>
                    <a:pt x="44" y="67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38" y="32"/>
                    <a:pt x="34" y="35"/>
                    <a:pt x="34" y="37"/>
                  </a:cubicBezTo>
                  <a:cubicBezTo>
                    <a:pt x="34" y="38"/>
                    <a:pt x="33" y="39"/>
                    <a:pt x="32" y="39"/>
                  </a:cubicBezTo>
                  <a:cubicBezTo>
                    <a:pt x="31" y="39"/>
                    <a:pt x="30" y="38"/>
                    <a:pt x="30" y="37"/>
                  </a:cubicBezTo>
                  <a:cubicBezTo>
                    <a:pt x="30" y="32"/>
                    <a:pt x="36" y="28"/>
                    <a:pt x="44" y="2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4"/>
                    <a:pt x="43" y="4"/>
                  </a:cubicBezTo>
                  <a:cubicBezTo>
                    <a:pt x="40" y="0"/>
                    <a:pt x="32" y="0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2" y="58"/>
                    <a:pt x="0" y="62"/>
                    <a:pt x="0" y="67"/>
                  </a:cubicBezTo>
                  <a:close/>
                  <a:moveTo>
                    <a:pt x="22" y="85"/>
                  </a:moveTo>
                  <a:cubicBezTo>
                    <a:pt x="12" y="85"/>
                    <a:pt x="4" y="77"/>
                    <a:pt x="4" y="67"/>
                  </a:cubicBezTo>
                  <a:cubicBezTo>
                    <a:pt x="4" y="57"/>
                    <a:pt x="12" y="49"/>
                    <a:pt x="22" y="49"/>
                  </a:cubicBezTo>
                  <a:cubicBezTo>
                    <a:pt x="32" y="49"/>
                    <a:pt x="40" y="57"/>
                    <a:pt x="40" y="67"/>
                  </a:cubicBezTo>
                  <a:cubicBezTo>
                    <a:pt x="40" y="77"/>
                    <a:pt x="32" y="85"/>
                    <a:pt x="22" y="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100">
              <a:extLst>
                <a:ext uri="{FF2B5EF4-FFF2-40B4-BE49-F238E27FC236}">
                  <a16:creationId xmlns:a16="http://schemas.microsoft.com/office/drawing/2014/main" id="{FE236DCD-FE89-0379-57B0-7D9F0D364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4181475"/>
              <a:ext cx="58738" cy="60325"/>
            </a:xfrm>
            <a:custGeom>
              <a:avLst/>
              <a:gdLst>
                <a:gd name="T0" fmla="*/ 14 w 16"/>
                <a:gd name="T1" fmla="*/ 4 h 16"/>
                <a:gd name="T2" fmla="*/ 16 w 16"/>
                <a:gd name="T3" fmla="*/ 2 h 16"/>
                <a:gd name="T4" fmla="*/ 14 w 16"/>
                <a:gd name="T5" fmla="*/ 0 h 16"/>
                <a:gd name="T6" fmla="*/ 0 w 16"/>
                <a:gd name="T7" fmla="*/ 14 h 16"/>
                <a:gd name="T8" fmla="*/ 2 w 16"/>
                <a:gd name="T9" fmla="*/ 16 h 16"/>
                <a:gd name="T10" fmla="*/ 4 w 16"/>
                <a:gd name="T11" fmla="*/ 14 h 16"/>
                <a:gd name="T12" fmla="*/ 14 w 16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4" y="4"/>
                  </a:move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3" y="16"/>
                    <a:pt x="4" y="15"/>
                    <a:pt x="4" y="14"/>
                  </a:cubicBezTo>
                  <a:cubicBezTo>
                    <a:pt x="4" y="9"/>
                    <a:pt x="8" y="4"/>
                    <a:pt x="14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101">
              <a:extLst>
                <a:ext uri="{FF2B5EF4-FFF2-40B4-BE49-F238E27FC236}">
                  <a16:creationId xmlns:a16="http://schemas.microsoft.com/office/drawing/2014/main" id="{1A61F898-11BF-3EA5-B6CA-E5D7E3AD6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4181475"/>
              <a:ext cx="58738" cy="60325"/>
            </a:xfrm>
            <a:custGeom>
              <a:avLst/>
              <a:gdLst>
                <a:gd name="T0" fmla="*/ 14 w 16"/>
                <a:gd name="T1" fmla="*/ 4 h 16"/>
                <a:gd name="T2" fmla="*/ 16 w 16"/>
                <a:gd name="T3" fmla="*/ 2 h 16"/>
                <a:gd name="T4" fmla="*/ 14 w 16"/>
                <a:gd name="T5" fmla="*/ 0 h 16"/>
                <a:gd name="T6" fmla="*/ 0 w 16"/>
                <a:gd name="T7" fmla="*/ 14 h 16"/>
                <a:gd name="T8" fmla="*/ 2 w 16"/>
                <a:gd name="T9" fmla="*/ 16 h 16"/>
                <a:gd name="T10" fmla="*/ 4 w 16"/>
                <a:gd name="T11" fmla="*/ 14 h 16"/>
                <a:gd name="T12" fmla="*/ 14 w 16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4" y="4"/>
                  </a:move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3" y="16"/>
                    <a:pt x="4" y="15"/>
                    <a:pt x="4" y="14"/>
                  </a:cubicBezTo>
                  <a:cubicBezTo>
                    <a:pt x="4" y="9"/>
                    <a:pt x="8" y="4"/>
                    <a:pt x="14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9E04254-04AF-6104-0D06-BB6CC6882A15}"/>
              </a:ext>
            </a:extLst>
          </p:cNvPr>
          <p:cNvGrpSpPr/>
          <p:nvPr/>
        </p:nvGrpSpPr>
        <p:grpSpPr>
          <a:xfrm>
            <a:off x="2251404" y="4257875"/>
            <a:ext cx="223760" cy="224740"/>
            <a:chOff x="5554663" y="3248025"/>
            <a:chExt cx="360368" cy="361947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1B439E4-1495-1C46-B38A-745001474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3575" y="3489325"/>
              <a:ext cx="66675" cy="4603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28AD5F9-8156-ED8E-C7F6-D169748745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1025" y="3489325"/>
              <a:ext cx="66675" cy="4603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86FA699-A912-D585-2DD5-B4E67D264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3575" y="3429000"/>
              <a:ext cx="66675" cy="4603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C2469A6-0CC2-7A78-21D7-D23E190AD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1025" y="3429000"/>
              <a:ext cx="66675" cy="46038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33">
              <a:extLst>
                <a:ext uri="{FF2B5EF4-FFF2-40B4-BE49-F238E27FC236}">
                  <a16:creationId xmlns:a16="http://schemas.microsoft.com/office/drawing/2014/main" id="{B3ADFD29-0F67-EBA1-FEFD-029074AF8B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4668" y="3368672"/>
              <a:ext cx="360363" cy="241300"/>
            </a:xfrm>
            <a:custGeom>
              <a:avLst/>
              <a:gdLst>
                <a:gd name="T0" fmla="*/ 2 w 96"/>
                <a:gd name="T1" fmla="*/ 64 h 64"/>
                <a:gd name="T2" fmla="*/ 96 w 96"/>
                <a:gd name="T3" fmla="*/ 62 h 64"/>
                <a:gd name="T4" fmla="*/ 0 w 96"/>
                <a:gd name="T5" fmla="*/ 0 h 64"/>
                <a:gd name="T6" fmla="*/ 10 w 96"/>
                <a:gd name="T7" fmla="*/ 32 h 64"/>
                <a:gd name="T8" fmla="*/ 10 w 96"/>
                <a:gd name="T9" fmla="*/ 28 h 64"/>
                <a:gd name="T10" fmla="*/ 24 w 96"/>
                <a:gd name="T11" fmla="*/ 16 h 64"/>
                <a:gd name="T12" fmla="*/ 8 w 96"/>
                <a:gd name="T13" fmla="*/ 14 h 64"/>
                <a:gd name="T14" fmla="*/ 24 w 96"/>
                <a:gd name="T15" fmla="*/ 12 h 64"/>
                <a:gd name="T16" fmla="*/ 26 w 96"/>
                <a:gd name="T17" fmla="*/ 4 h 64"/>
                <a:gd name="T18" fmla="*/ 28 w 96"/>
                <a:gd name="T19" fmla="*/ 12 h 64"/>
                <a:gd name="T20" fmla="*/ 46 w 96"/>
                <a:gd name="T21" fmla="*/ 6 h 64"/>
                <a:gd name="T22" fmla="*/ 50 w 96"/>
                <a:gd name="T23" fmla="*/ 6 h 64"/>
                <a:gd name="T24" fmla="*/ 68 w 96"/>
                <a:gd name="T25" fmla="*/ 12 h 64"/>
                <a:gd name="T26" fmla="*/ 70 w 96"/>
                <a:gd name="T27" fmla="*/ 4 h 64"/>
                <a:gd name="T28" fmla="*/ 72 w 96"/>
                <a:gd name="T29" fmla="*/ 12 h 64"/>
                <a:gd name="T30" fmla="*/ 88 w 96"/>
                <a:gd name="T31" fmla="*/ 14 h 64"/>
                <a:gd name="T32" fmla="*/ 72 w 96"/>
                <a:gd name="T33" fmla="*/ 16 h 64"/>
                <a:gd name="T34" fmla="*/ 86 w 96"/>
                <a:gd name="T35" fmla="*/ 28 h 64"/>
                <a:gd name="T36" fmla="*/ 86 w 96"/>
                <a:gd name="T37" fmla="*/ 32 h 64"/>
                <a:gd name="T38" fmla="*/ 72 w 96"/>
                <a:gd name="T39" fmla="*/ 44 h 64"/>
                <a:gd name="T40" fmla="*/ 88 w 96"/>
                <a:gd name="T41" fmla="*/ 46 h 64"/>
                <a:gd name="T42" fmla="*/ 72 w 96"/>
                <a:gd name="T43" fmla="*/ 48 h 64"/>
                <a:gd name="T44" fmla="*/ 70 w 96"/>
                <a:gd name="T45" fmla="*/ 56 h 64"/>
                <a:gd name="T46" fmla="*/ 68 w 96"/>
                <a:gd name="T47" fmla="*/ 48 h 64"/>
                <a:gd name="T48" fmla="*/ 50 w 96"/>
                <a:gd name="T49" fmla="*/ 54 h 64"/>
                <a:gd name="T50" fmla="*/ 46 w 96"/>
                <a:gd name="T51" fmla="*/ 54 h 64"/>
                <a:gd name="T52" fmla="*/ 28 w 96"/>
                <a:gd name="T53" fmla="*/ 48 h 64"/>
                <a:gd name="T54" fmla="*/ 26 w 96"/>
                <a:gd name="T55" fmla="*/ 56 h 64"/>
                <a:gd name="T56" fmla="*/ 24 w 96"/>
                <a:gd name="T57" fmla="*/ 48 h 64"/>
                <a:gd name="T58" fmla="*/ 8 w 96"/>
                <a:gd name="T59" fmla="*/ 46 h 64"/>
                <a:gd name="T60" fmla="*/ 24 w 96"/>
                <a:gd name="T61" fmla="*/ 44 h 64"/>
                <a:gd name="T62" fmla="*/ 10 w 96"/>
                <a:gd name="T63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64">
                  <a:moveTo>
                    <a:pt x="0" y="62"/>
                  </a:moveTo>
                  <a:cubicBezTo>
                    <a:pt x="0" y="63"/>
                    <a:pt x="1" y="64"/>
                    <a:pt x="2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4"/>
                    <a:pt x="96" y="63"/>
                    <a:pt x="96" y="62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2"/>
                  </a:lnTo>
                  <a:close/>
                  <a:moveTo>
                    <a:pt x="10" y="32"/>
                  </a:moveTo>
                  <a:cubicBezTo>
                    <a:pt x="9" y="32"/>
                    <a:pt x="8" y="31"/>
                    <a:pt x="8" y="30"/>
                  </a:cubicBezTo>
                  <a:cubicBezTo>
                    <a:pt x="8" y="29"/>
                    <a:pt x="9" y="28"/>
                    <a:pt x="10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8" y="15"/>
                    <a:pt x="8" y="14"/>
                  </a:cubicBezTo>
                  <a:cubicBezTo>
                    <a:pt x="8" y="13"/>
                    <a:pt x="9" y="12"/>
                    <a:pt x="1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5" y="4"/>
                    <a:pt x="26" y="4"/>
                  </a:cubicBezTo>
                  <a:cubicBezTo>
                    <a:pt x="27" y="4"/>
                    <a:pt x="28" y="5"/>
                    <a:pt x="28" y="6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5"/>
                    <a:pt x="47" y="4"/>
                    <a:pt x="48" y="4"/>
                  </a:cubicBezTo>
                  <a:cubicBezTo>
                    <a:pt x="49" y="4"/>
                    <a:pt x="50" y="5"/>
                    <a:pt x="50" y="6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68" y="12"/>
                    <a:pt x="68" y="12"/>
                    <a:pt x="68" y="12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5"/>
                    <a:pt x="69" y="4"/>
                    <a:pt x="70" y="4"/>
                  </a:cubicBezTo>
                  <a:cubicBezTo>
                    <a:pt x="71" y="4"/>
                    <a:pt x="72" y="5"/>
                    <a:pt x="72" y="6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7" y="12"/>
                    <a:pt x="88" y="13"/>
                    <a:pt x="88" y="14"/>
                  </a:cubicBezTo>
                  <a:cubicBezTo>
                    <a:pt x="88" y="15"/>
                    <a:pt x="87" y="16"/>
                    <a:pt x="86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7" y="28"/>
                    <a:pt x="88" y="29"/>
                    <a:pt x="88" y="30"/>
                  </a:cubicBezTo>
                  <a:cubicBezTo>
                    <a:pt x="88" y="31"/>
                    <a:pt x="87" y="32"/>
                    <a:pt x="86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8" y="45"/>
                    <a:pt x="88" y="46"/>
                  </a:cubicBezTo>
                  <a:cubicBezTo>
                    <a:pt x="88" y="47"/>
                    <a:pt x="87" y="48"/>
                    <a:pt x="86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6"/>
                    <a:pt x="68" y="55"/>
                    <a:pt x="68" y="54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50" y="54"/>
                    <a:pt x="50" y="54"/>
                    <a:pt x="50" y="54"/>
                  </a:cubicBezTo>
                  <a:cubicBezTo>
                    <a:pt x="50" y="55"/>
                    <a:pt x="49" y="56"/>
                    <a:pt x="48" y="56"/>
                  </a:cubicBezTo>
                  <a:cubicBezTo>
                    <a:pt x="47" y="56"/>
                    <a:pt x="46" y="55"/>
                    <a:pt x="46" y="54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5"/>
                    <a:pt x="27" y="56"/>
                    <a:pt x="26" y="56"/>
                  </a:cubicBezTo>
                  <a:cubicBezTo>
                    <a:pt x="25" y="56"/>
                    <a:pt x="24" y="55"/>
                    <a:pt x="24" y="5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8"/>
                    <a:pt x="8" y="47"/>
                    <a:pt x="8" y="46"/>
                  </a:cubicBezTo>
                  <a:cubicBezTo>
                    <a:pt x="8" y="45"/>
                    <a:pt x="9" y="44"/>
                    <a:pt x="10" y="44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4" y="32"/>
                    <a:pt x="24" y="32"/>
                    <a:pt x="24" y="32"/>
                  </a:cubicBezTo>
                  <a:lnTo>
                    <a:pt x="10" y="3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0560751D-6A0B-448F-062F-BCC59559B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4663" y="3248025"/>
              <a:ext cx="360363" cy="106363"/>
            </a:xfrm>
            <a:custGeom>
              <a:avLst/>
              <a:gdLst>
                <a:gd name="T0" fmla="*/ 94 w 96"/>
                <a:gd name="T1" fmla="*/ 8 h 28"/>
                <a:gd name="T2" fmla="*/ 80 w 96"/>
                <a:gd name="T3" fmla="*/ 8 h 28"/>
                <a:gd name="T4" fmla="*/ 80 w 96"/>
                <a:gd name="T5" fmla="*/ 2 h 28"/>
                <a:gd name="T6" fmla="*/ 78 w 96"/>
                <a:gd name="T7" fmla="*/ 0 h 28"/>
                <a:gd name="T8" fmla="*/ 66 w 96"/>
                <a:gd name="T9" fmla="*/ 0 h 28"/>
                <a:gd name="T10" fmla="*/ 64 w 96"/>
                <a:gd name="T11" fmla="*/ 2 h 28"/>
                <a:gd name="T12" fmla="*/ 64 w 96"/>
                <a:gd name="T13" fmla="*/ 8 h 28"/>
                <a:gd name="T14" fmla="*/ 32 w 96"/>
                <a:gd name="T15" fmla="*/ 8 h 28"/>
                <a:gd name="T16" fmla="*/ 32 w 96"/>
                <a:gd name="T17" fmla="*/ 2 h 28"/>
                <a:gd name="T18" fmla="*/ 30 w 96"/>
                <a:gd name="T19" fmla="*/ 0 h 28"/>
                <a:gd name="T20" fmla="*/ 18 w 96"/>
                <a:gd name="T21" fmla="*/ 0 h 28"/>
                <a:gd name="T22" fmla="*/ 16 w 96"/>
                <a:gd name="T23" fmla="*/ 2 h 28"/>
                <a:gd name="T24" fmla="*/ 16 w 96"/>
                <a:gd name="T25" fmla="*/ 8 h 28"/>
                <a:gd name="T26" fmla="*/ 2 w 96"/>
                <a:gd name="T27" fmla="*/ 8 h 28"/>
                <a:gd name="T28" fmla="*/ 0 w 96"/>
                <a:gd name="T29" fmla="*/ 10 h 28"/>
                <a:gd name="T30" fmla="*/ 0 w 96"/>
                <a:gd name="T31" fmla="*/ 28 h 28"/>
                <a:gd name="T32" fmla="*/ 96 w 96"/>
                <a:gd name="T33" fmla="*/ 28 h 28"/>
                <a:gd name="T34" fmla="*/ 96 w 96"/>
                <a:gd name="T35" fmla="*/ 10 h 28"/>
                <a:gd name="T36" fmla="*/ 94 w 96"/>
                <a:gd name="T37" fmla="*/ 8 h 28"/>
                <a:gd name="T38" fmla="*/ 28 w 96"/>
                <a:gd name="T39" fmla="*/ 16 h 28"/>
                <a:gd name="T40" fmla="*/ 20 w 96"/>
                <a:gd name="T41" fmla="*/ 16 h 28"/>
                <a:gd name="T42" fmla="*/ 20 w 96"/>
                <a:gd name="T43" fmla="*/ 4 h 28"/>
                <a:gd name="T44" fmla="*/ 28 w 96"/>
                <a:gd name="T45" fmla="*/ 4 h 28"/>
                <a:gd name="T46" fmla="*/ 28 w 96"/>
                <a:gd name="T47" fmla="*/ 16 h 28"/>
                <a:gd name="T48" fmla="*/ 76 w 96"/>
                <a:gd name="T49" fmla="*/ 16 h 28"/>
                <a:gd name="T50" fmla="*/ 68 w 96"/>
                <a:gd name="T51" fmla="*/ 16 h 28"/>
                <a:gd name="T52" fmla="*/ 68 w 96"/>
                <a:gd name="T53" fmla="*/ 4 h 28"/>
                <a:gd name="T54" fmla="*/ 76 w 96"/>
                <a:gd name="T55" fmla="*/ 4 h 28"/>
                <a:gd name="T56" fmla="*/ 76 w 96"/>
                <a:gd name="T57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6" h="28">
                  <a:moveTo>
                    <a:pt x="94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5" y="0"/>
                    <a:pt x="64" y="1"/>
                    <a:pt x="64" y="2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1"/>
                    <a:pt x="31" y="0"/>
                    <a:pt x="3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1"/>
                    <a:pt x="16" y="2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9"/>
                    <a:pt x="95" y="8"/>
                    <a:pt x="94" y="8"/>
                  </a:cubicBezTo>
                  <a:close/>
                  <a:moveTo>
                    <a:pt x="28" y="16"/>
                  </a:moveTo>
                  <a:cubicBezTo>
                    <a:pt x="20" y="16"/>
                    <a:pt x="20" y="16"/>
                    <a:pt x="20" y="16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8" y="4"/>
                    <a:pt x="28" y="4"/>
                    <a:pt x="28" y="4"/>
                  </a:cubicBezTo>
                  <a:lnTo>
                    <a:pt x="28" y="16"/>
                  </a:lnTo>
                  <a:close/>
                  <a:moveTo>
                    <a:pt x="76" y="16"/>
                  </a:moveTo>
                  <a:cubicBezTo>
                    <a:pt x="68" y="16"/>
                    <a:pt x="68" y="16"/>
                    <a:pt x="68" y="16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76" y="4"/>
                    <a:pt x="76" y="4"/>
                    <a:pt x="76" y="4"/>
                  </a:cubicBezTo>
                  <a:lnTo>
                    <a:pt x="76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9A0EF34-6FEC-8450-62EA-916026172695}"/>
              </a:ext>
            </a:extLst>
          </p:cNvPr>
          <p:cNvGrpSpPr/>
          <p:nvPr/>
        </p:nvGrpSpPr>
        <p:grpSpPr>
          <a:xfrm>
            <a:off x="2210553" y="5258433"/>
            <a:ext cx="258819" cy="260013"/>
            <a:chOff x="8440738" y="1458913"/>
            <a:chExt cx="344488" cy="346075"/>
          </a:xfrm>
        </p:grpSpPr>
        <p:sp>
          <p:nvSpPr>
            <p:cNvPr id="49" name="Freeform 156">
              <a:extLst>
                <a:ext uri="{FF2B5EF4-FFF2-40B4-BE49-F238E27FC236}">
                  <a16:creationId xmlns:a16="http://schemas.microsoft.com/office/drawing/2014/main" id="{0948C73B-95EA-C2A7-1460-4E049980A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838" y="1458913"/>
              <a:ext cx="14288" cy="74613"/>
            </a:xfrm>
            <a:custGeom>
              <a:avLst/>
              <a:gdLst>
                <a:gd name="T0" fmla="*/ 2 w 4"/>
                <a:gd name="T1" fmla="*/ 20 h 20"/>
                <a:gd name="T2" fmla="*/ 0 w 4"/>
                <a:gd name="T3" fmla="*/ 18 h 20"/>
                <a:gd name="T4" fmla="*/ 0 w 4"/>
                <a:gd name="T5" fmla="*/ 2 h 20"/>
                <a:gd name="T6" fmla="*/ 2 w 4"/>
                <a:gd name="T7" fmla="*/ 0 h 20"/>
                <a:gd name="T8" fmla="*/ 4 w 4"/>
                <a:gd name="T9" fmla="*/ 2 h 20"/>
                <a:gd name="T10" fmla="*/ 4 w 4"/>
                <a:gd name="T11" fmla="*/ 18 h 20"/>
                <a:gd name="T12" fmla="*/ 2 w 4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157">
              <a:extLst>
                <a:ext uri="{FF2B5EF4-FFF2-40B4-BE49-F238E27FC236}">
                  <a16:creationId xmlns:a16="http://schemas.microsoft.com/office/drawing/2014/main" id="{8F123245-2E7E-EAC9-C764-8CEB5EDFE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0738" y="1624013"/>
              <a:ext cx="74613" cy="14288"/>
            </a:xfrm>
            <a:custGeom>
              <a:avLst/>
              <a:gdLst>
                <a:gd name="T0" fmla="*/ 2 w 20"/>
                <a:gd name="T1" fmla="*/ 4 h 4"/>
                <a:gd name="T2" fmla="*/ 0 w 20"/>
                <a:gd name="T3" fmla="*/ 2 h 4"/>
                <a:gd name="T4" fmla="*/ 2 w 20"/>
                <a:gd name="T5" fmla="*/ 0 h 4"/>
                <a:gd name="T6" fmla="*/ 18 w 20"/>
                <a:gd name="T7" fmla="*/ 0 h 4"/>
                <a:gd name="T8" fmla="*/ 20 w 20"/>
                <a:gd name="T9" fmla="*/ 2 h 4"/>
                <a:gd name="T10" fmla="*/ 18 w 20"/>
                <a:gd name="T11" fmla="*/ 4 h 4"/>
                <a:gd name="T12" fmla="*/ 2 w 20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">
                  <a:moveTo>
                    <a:pt x="2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3"/>
                    <a:pt x="19" y="4"/>
                    <a:pt x="18" y="4"/>
                  </a:cubicBezTo>
                  <a:lnTo>
                    <a:pt x="2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158">
              <a:extLst>
                <a:ext uri="{FF2B5EF4-FFF2-40B4-BE49-F238E27FC236}">
                  <a16:creationId xmlns:a16="http://schemas.microsoft.com/office/drawing/2014/main" id="{30E1035B-A277-D665-45A1-905D86791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838" y="1728788"/>
              <a:ext cx="14288" cy="76200"/>
            </a:xfrm>
            <a:custGeom>
              <a:avLst/>
              <a:gdLst>
                <a:gd name="T0" fmla="*/ 2 w 4"/>
                <a:gd name="T1" fmla="*/ 20 h 20"/>
                <a:gd name="T2" fmla="*/ 0 w 4"/>
                <a:gd name="T3" fmla="*/ 18 h 20"/>
                <a:gd name="T4" fmla="*/ 0 w 4"/>
                <a:gd name="T5" fmla="*/ 2 h 20"/>
                <a:gd name="T6" fmla="*/ 2 w 4"/>
                <a:gd name="T7" fmla="*/ 0 h 20"/>
                <a:gd name="T8" fmla="*/ 4 w 4"/>
                <a:gd name="T9" fmla="*/ 2 h 20"/>
                <a:gd name="T10" fmla="*/ 4 w 4"/>
                <a:gd name="T11" fmla="*/ 18 h 20"/>
                <a:gd name="T12" fmla="*/ 2 w 4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0">
                  <a:moveTo>
                    <a:pt x="2" y="20"/>
                  </a:moveTo>
                  <a:cubicBezTo>
                    <a:pt x="1" y="20"/>
                    <a:pt x="0" y="19"/>
                    <a:pt x="0" y="18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3" y="20"/>
                    <a:pt x="2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159">
              <a:extLst>
                <a:ext uri="{FF2B5EF4-FFF2-40B4-BE49-F238E27FC236}">
                  <a16:creationId xmlns:a16="http://schemas.microsoft.com/office/drawing/2014/main" id="{8BD1EF59-CAEA-A9E1-8C8C-D31A2F183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0613" y="1624013"/>
              <a:ext cx="74613" cy="14288"/>
            </a:xfrm>
            <a:custGeom>
              <a:avLst/>
              <a:gdLst>
                <a:gd name="T0" fmla="*/ 18 w 20"/>
                <a:gd name="T1" fmla="*/ 4 h 4"/>
                <a:gd name="T2" fmla="*/ 18 w 20"/>
                <a:gd name="T3" fmla="*/ 4 h 4"/>
                <a:gd name="T4" fmla="*/ 2 w 20"/>
                <a:gd name="T5" fmla="*/ 4 h 4"/>
                <a:gd name="T6" fmla="*/ 0 w 20"/>
                <a:gd name="T7" fmla="*/ 2 h 4"/>
                <a:gd name="T8" fmla="*/ 2 w 20"/>
                <a:gd name="T9" fmla="*/ 0 h 4"/>
                <a:gd name="T10" fmla="*/ 2 w 20"/>
                <a:gd name="T11" fmla="*/ 0 h 4"/>
                <a:gd name="T12" fmla="*/ 18 w 20"/>
                <a:gd name="T13" fmla="*/ 0 h 4"/>
                <a:gd name="T14" fmla="*/ 20 w 20"/>
                <a:gd name="T15" fmla="*/ 2 h 4"/>
                <a:gd name="T16" fmla="*/ 18 w 20"/>
                <a:gd name="T1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4"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3"/>
                    <a:pt x="19" y="4"/>
                    <a:pt x="18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160">
              <a:extLst>
                <a:ext uri="{FF2B5EF4-FFF2-40B4-BE49-F238E27FC236}">
                  <a16:creationId xmlns:a16="http://schemas.microsoft.com/office/drawing/2014/main" id="{85C20D7B-9C42-E146-9ED2-2CE59C0380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70900" y="1489076"/>
              <a:ext cx="284163" cy="285750"/>
            </a:xfrm>
            <a:custGeom>
              <a:avLst/>
              <a:gdLst>
                <a:gd name="T0" fmla="*/ 66 w 76"/>
                <a:gd name="T1" fmla="*/ 42 h 76"/>
                <a:gd name="T2" fmla="*/ 62 w 76"/>
                <a:gd name="T3" fmla="*/ 38 h 76"/>
                <a:gd name="T4" fmla="*/ 66 w 76"/>
                <a:gd name="T5" fmla="*/ 34 h 76"/>
                <a:gd name="T6" fmla="*/ 76 w 76"/>
                <a:gd name="T7" fmla="*/ 34 h 76"/>
                <a:gd name="T8" fmla="*/ 42 w 76"/>
                <a:gd name="T9" fmla="*/ 0 h 76"/>
                <a:gd name="T10" fmla="*/ 42 w 76"/>
                <a:gd name="T11" fmla="*/ 10 h 76"/>
                <a:gd name="T12" fmla="*/ 38 w 76"/>
                <a:gd name="T13" fmla="*/ 14 h 76"/>
                <a:gd name="T14" fmla="*/ 34 w 76"/>
                <a:gd name="T15" fmla="*/ 10 h 76"/>
                <a:gd name="T16" fmla="*/ 34 w 76"/>
                <a:gd name="T17" fmla="*/ 0 h 76"/>
                <a:gd name="T18" fmla="*/ 0 w 76"/>
                <a:gd name="T19" fmla="*/ 34 h 76"/>
                <a:gd name="T20" fmla="*/ 10 w 76"/>
                <a:gd name="T21" fmla="*/ 34 h 76"/>
                <a:gd name="T22" fmla="*/ 14 w 76"/>
                <a:gd name="T23" fmla="*/ 38 h 76"/>
                <a:gd name="T24" fmla="*/ 10 w 76"/>
                <a:gd name="T25" fmla="*/ 42 h 76"/>
                <a:gd name="T26" fmla="*/ 0 w 76"/>
                <a:gd name="T27" fmla="*/ 42 h 76"/>
                <a:gd name="T28" fmla="*/ 34 w 76"/>
                <a:gd name="T29" fmla="*/ 76 h 76"/>
                <a:gd name="T30" fmla="*/ 34 w 76"/>
                <a:gd name="T31" fmla="*/ 66 h 76"/>
                <a:gd name="T32" fmla="*/ 38 w 76"/>
                <a:gd name="T33" fmla="*/ 62 h 76"/>
                <a:gd name="T34" fmla="*/ 42 w 76"/>
                <a:gd name="T35" fmla="*/ 66 h 76"/>
                <a:gd name="T36" fmla="*/ 42 w 76"/>
                <a:gd name="T37" fmla="*/ 76 h 76"/>
                <a:gd name="T38" fmla="*/ 76 w 76"/>
                <a:gd name="T39" fmla="*/ 42 h 76"/>
                <a:gd name="T40" fmla="*/ 66 w 76"/>
                <a:gd name="T41" fmla="*/ 42 h 76"/>
                <a:gd name="T42" fmla="*/ 54 w 76"/>
                <a:gd name="T43" fmla="*/ 56 h 76"/>
                <a:gd name="T44" fmla="*/ 54 w 76"/>
                <a:gd name="T45" fmla="*/ 56 h 76"/>
                <a:gd name="T46" fmla="*/ 22 w 76"/>
                <a:gd name="T47" fmla="*/ 56 h 76"/>
                <a:gd name="T48" fmla="*/ 20 w 76"/>
                <a:gd name="T49" fmla="*/ 54 h 76"/>
                <a:gd name="T50" fmla="*/ 31 w 76"/>
                <a:gd name="T51" fmla="*/ 37 h 76"/>
                <a:gd name="T52" fmla="*/ 28 w 76"/>
                <a:gd name="T53" fmla="*/ 30 h 76"/>
                <a:gd name="T54" fmla="*/ 38 w 76"/>
                <a:gd name="T55" fmla="*/ 20 h 76"/>
                <a:gd name="T56" fmla="*/ 48 w 76"/>
                <a:gd name="T57" fmla="*/ 30 h 76"/>
                <a:gd name="T58" fmla="*/ 45 w 76"/>
                <a:gd name="T59" fmla="*/ 37 h 76"/>
                <a:gd name="T60" fmla="*/ 56 w 76"/>
                <a:gd name="T61" fmla="*/ 53 h 76"/>
                <a:gd name="T62" fmla="*/ 56 w 76"/>
                <a:gd name="T63" fmla="*/ 54 h 76"/>
                <a:gd name="T64" fmla="*/ 54 w 76"/>
                <a:gd name="T65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6" h="76">
                  <a:moveTo>
                    <a:pt x="66" y="42"/>
                  </a:moveTo>
                  <a:cubicBezTo>
                    <a:pt x="64" y="42"/>
                    <a:pt x="62" y="40"/>
                    <a:pt x="62" y="38"/>
                  </a:cubicBezTo>
                  <a:cubicBezTo>
                    <a:pt x="62" y="36"/>
                    <a:pt x="64" y="34"/>
                    <a:pt x="66" y="34"/>
                  </a:cubicBezTo>
                  <a:cubicBezTo>
                    <a:pt x="76" y="34"/>
                    <a:pt x="76" y="34"/>
                    <a:pt x="76" y="34"/>
                  </a:cubicBezTo>
                  <a:cubicBezTo>
                    <a:pt x="74" y="16"/>
                    <a:pt x="60" y="2"/>
                    <a:pt x="42" y="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2"/>
                    <a:pt x="40" y="14"/>
                    <a:pt x="38" y="14"/>
                  </a:cubicBezTo>
                  <a:cubicBezTo>
                    <a:pt x="36" y="14"/>
                    <a:pt x="34" y="12"/>
                    <a:pt x="34" y="1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6" y="2"/>
                    <a:pt x="2" y="16"/>
                    <a:pt x="0" y="34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2" y="34"/>
                    <a:pt x="14" y="36"/>
                    <a:pt x="14" y="38"/>
                  </a:cubicBezTo>
                  <a:cubicBezTo>
                    <a:pt x="14" y="40"/>
                    <a:pt x="12" y="42"/>
                    <a:pt x="1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" y="60"/>
                    <a:pt x="16" y="74"/>
                    <a:pt x="34" y="7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4"/>
                    <a:pt x="36" y="62"/>
                    <a:pt x="38" y="62"/>
                  </a:cubicBezTo>
                  <a:cubicBezTo>
                    <a:pt x="40" y="62"/>
                    <a:pt x="42" y="64"/>
                    <a:pt x="42" y="66"/>
                  </a:cubicBezTo>
                  <a:cubicBezTo>
                    <a:pt x="42" y="76"/>
                    <a:pt x="42" y="76"/>
                    <a:pt x="42" y="76"/>
                  </a:cubicBezTo>
                  <a:cubicBezTo>
                    <a:pt x="60" y="74"/>
                    <a:pt x="74" y="60"/>
                    <a:pt x="76" y="42"/>
                  </a:cubicBezTo>
                  <a:lnTo>
                    <a:pt x="66" y="42"/>
                  </a:lnTo>
                  <a:close/>
                  <a:moveTo>
                    <a:pt x="54" y="56"/>
                  </a:moveTo>
                  <a:cubicBezTo>
                    <a:pt x="54" y="56"/>
                    <a:pt x="54" y="56"/>
                    <a:pt x="54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1" y="56"/>
                    <a:pt x="20" y="55"/>
                    <a:pt x="20" y="54"/>
                  </a:cubicBezTo>
                  <a:cubicBezTo>
                    <a:pt x="20" y="46"/>
                    <a:pt x="25" y="40"/>
                    <a:pt x="31" y="37"/>
                  </a:cubicBezTo>
                  <a:cubicBezTo>
                    <a:pt x="29" y="36"/>
                    <a:pt x="28" y="33"/>
                    <a:pt x="28" y="30"/>
                  </a:cubicBezTo>
                  <a:cubicBezTo>
                    <a:pt x="28" y="25"/>
                    <a:pt x="33" y="20"/>
                    <a:pt x="38" y="20"/>
                  </a:cubicBezTo>
                  <a:cubicBezTo>
                    <a:pt x="44" y="20"/>
                    <a:pt x="48" y="25"/>
                    <a:pt x="48" y="30"/>
                  </a:cubicBezTo>
                  <a:cubicBezTo>
                    <a:pt x="48" y="33"/>
                    <a:pt x="47" y="36"/>
                    <a:pt x="45" y="37"/>
                  </a:cubicBezTo>
                  <a:cubicBezTo>
                    <a:pt x="51" y="40"/>
                    <a:pt x="56" y="46"/>
                    <a:pt x="56" y="53"/>
                  </a:cubicBezTo>
                  <a:cubicBezTo>
                    <a:pt x="56" y="54"/>
                    <a:pt x="56" y="54"/>
                    <a:pt x="56" y="54"/>
                  </a:cubicBezTo>
                  <a:cubicBezTo>
                    <a:pt x="56" y="55"/>
                    <a:pt x="55" y="56"/>
                    <a:pt x="54" y="5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</p:grp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C402BEC-8408-3ED6-7A1D-DB81B6B5771B}"/>
              </a:ext>
            </a:extLst>
          </p:cNvPr>
          <p:cNvCxnSpPr>
            <a:cxnSpLocks/>
          </p:cNvCxnSpPr>
          <p:nvPr/>
        </p:nvCxnSpPr>
        <p:spPr>
          <a:xfrm>
            <a:off x="4292200" y="3127137"/>
            <a:ext cx="495041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587722" y="1727829"/>
            <a:ext cx="7584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latin typeface="Arial "/>
              </a:rPr>
              <a:t>Promoting Clear and Productive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623875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FD148B5-6758-43DF-8AC2-4EC8A637A1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4422" y="2436594"/>
            <a:ext cx="2718486" cy="27158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961505-F22B-4A01-96E7-F72DDBD5F399}"/>
              </a:ext>
            </a:extLst>
          </p:cNvPr>
          <p:cNvSpPr/>
          <p:nvPr/>
        </p:nvSpPr>
        <p:spPr>
          <a:xfrm>
            <a:off x="4794422" y="2436595"/>
            <a:ext cx="2718486" cy="274088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33587B-5D06-4141-9DB3-999ECED75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462" y="365126"/>
            <a:ext cx="11023426" cy="937582"/>
          </a:xfrm>
        </p:spPr>
        <p:txBody>
          <a:bodyPr>
            <a:normAutofit/>
          </a:bodyPr>
          <a:lstStyle/>
          <a:p>
            <a:pPr algn="ctr"/>
            <a:r>
              <a:rPr lang="en-IN" sz="2800" dirty="0">
                <a:latin typeface="Arial Black" panose="020B0A04020102020204" pitchFamily="34" charset="0"/>
              </a:rPr>
              <a:t>The Role of Motivation in Employee Behaviour</a:t>
            </a:r>
            <a:endParaRPr lang="en-US" sz="2800" dirty="0">
              <a:latin typeface="Arial Black" panose="020B0A04020102020204" pitchFamily="34" charset="0"/>
            </a:endParaRPr>
          </a:p>
        </p:txBody>
      </p:sp>
      <p:sp>
        <p:nvSpPr>
          <p:cNvPr id="9" name="Freeform 320">
            <a:extLst>
              <a:ext uri="{FF2B5EF4-FFF2-40B4-BE49-F238E27FC236}">
                <a16:creationId xmlns:a16="http://schemas.microsoft.com/office/drawing/2014/main" id="{A3CAB366-9642-423B-AE33-9942431E3648}"/>
              </a:ext>
            </a:extLst>
          </p:cNvPr>
          <p:cNvSpPr/>
          <p:nvPr/>
        </p:nvSpPr>
        <p:spPr>
          <a:xfrm>
            <a:off x="3975497" y="3785351"/>
            <a:ext cx="1622755" cy="2155222"/>
          </a:xfrm>
          <a:custGeom>
            <a:avLst/>
            <a:gdLst>
              <a:gd name="connsiteX0" fmla="*/ 470370 w 1219200"/>
              <a:gd name="connsiteY0" fmla="*/ 0 h 1619250"/>
              <a:gd name="connsiteX1" fmla="*/ 748830 w 1219200"/>
              <a:gd name="connsiteY1" fmla="*/ 0 h 1619250"/>
              <a:gd name="connsiteX2" fmla="*/ 748830 w 1219200"/>
              <a:gd name="connsiteY2" fmla="*/ 28495 h 1619250"/>
              <a:gd name="connsiteX3" fmla="*/ 748830 w 1219200"/>
              <a:gd name="connsiteY3" fmla="*/ 415626 h 1619250"/>
              <a:gd name="connsiteX4" fmla="*/ 1219200 w 1219200"/>
              <a:gd name="connsiteY4" fmla="*/ 1009916 h 1619250"/>
              <a:gd name="connsiteX5" fmla="*/ 609600 w 1219200"/>
              <a:gd name="connsiteY5" fmla="*/ 1619250 h 1619250"/>
              <a:gd name="connsiteX6" fmla="*/ 0 w 1219200"/>
              <a:gd name="connsiteY6" fmla="*/ 1009916 h 1619250"/>
              <a:gd name="connsiteX7" fmla="*/ 470370 w 1219200"/>
              <a:gd name="connsiteY7" fmla="*/ 415626 h 1619250"/>
              <a:gd name="connsiteX8" fmla="*/ 470370 w 1219200"/>
              <a:gd name="connsiteY8" fmla="*/ 63355 h 161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" h="1619250">
                <a:moveTo>
                  <a:pt x="470370" y="0"/>
                </a:moveTo>
                <a:lnTo>
                  <a:pt x="748830" y="0"/>
                </a:lnTo>
                <a:lnTo>
                  <a:pt x="748830" y="28495"/>
                </a:lnTo>
                <a:cubicBezTo>
                  <a:pt x="748830" y="131852"/>
                  <a:pt x="748830" y="259061"/>
                  <a:pt x="748830" y="415626"/>
                </a:cubicBezTo>
                <a:cubicBezTo>
                  <a:pt x="1016000" y="479569"/>
                  <a:pt x="1219200" y="720294"/>
                  <a:pt x="1219200" y="1009916"/>
                </a:cubicBezTo>
                <a:cubicBezTo>
                  <a:pt x="1219200" y="1344673"/>
                  <a:pt x="944504" y="1619250"/>
                  <a:pt x="609600" y="1619250"/>
                </a:cubicBezTo>
                <a:cubicBezTo>
                  <a:pt x="270933" y="1619250"/>
                  <a:pt x="0" y="1344673"/>
                  <a:pt x="0" y="1009916"/>
                </a:cubicBezTo>
                <a:cubicBezTo>
                  <a:pt x="0" y="720294"/>
                  <a:pt x="203200" y="475808"/>
                  <a:pt x="470370" y="415626"/>
                </a:cubicBezTo>
                <a:cubicBezTo>
                  <a:pt x="470370" y="415626"/>
                  <a:pt x="470370" y="415626"/>
                  <a:pt x="470370" y="63355"/>
                </a:cubicBezTo>
                <a:close/>
              </a:path>
            </a:pathLst>
          </a:custGeom>
          <a:solidFill>
            <a:srgbClr val="F5C6F6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" name="Freeform 17">
            <a:extLst>
              <a:ext uri="{FF2B5EF4-FFF2-40B4-BE49-F238E27FC236}">
                <a16:creationId xmlns:a16="http://schemas.microsoft.com/office/drawing/2014/main" id="{052D600F-6F94-45BE-AE5C-69E22009221B}"/>
              </a:ext>
            </a:extLst>
          </p:cNvPr>
          <p:cNvSpPr>
            <a:spLocks/>
          </p:cNvSpPr>
          <p:nvPr/>
        </p:nvSpPr>
        <p:spPr bwMode="auto">
          <a:xfrm>
            <a:off x="3979724" y="4317818"/>
            <a:ext cx="4312556" cy="1622755"/>
          </a:xfrm>
          <a:custGeom>
            <a:avLst/>
            <a:gdLst>
              <a:gd name="T0" fmla="*/ 541 w 861"/>
              <a:gd name="T1" fmla="*/ 125 h 324"/>
              <a:gd name="T2" fmla="*/ 320 w 861"/>
              <a:gd name="T3" fmla="*/ 125 h 324"/>
              <a:gd name="T4" fmla="*/ 125 w 861"/>
              <a:gd name="T5" fmla="*/ 125 h 324"/>
              <a:gd name="T6" fmla="*/ 125 w 861"/>
              <a:gd name="T7" fmla="*/ 58 h 324"/>
              <a:gd name="T8" fmla="*/ 125 w 861"/>
              <a:gd name="T9" fmla="*/ 4 h 324"/>
              <a:gd name="T10" fmla="*/ 0 w 861"/>
              <a:gd name="T11" fmla="*/ 162 h 324"/>
              <a:gd name="T12" fmla="*/ 162 w 861"/>
              <a:gd name="T13" fmla="*/ 324 h 324"/>
              <a:gd name="T14" fmla="*/ 320 w 861"/>
              <a:gd name="T15" fmla="*/ 198 h 324"/>
              <a:gd name="T16" fmla="*/ 541 w 861"/>
              <a:gd name="T17" fmla="*/ 198 h 324"/>
              <a:gd name="T18" fmla="*/ 699 w 861"/>
              <a:gd name="T19" fmla="*/ 324 h 324"/>
              <a:gd name="T20" fmla="*/ 861 w 861"/>
              <a:gd name="T21" fmla="*/ 162 h 324"/>
              <a:gd name="T22" fmla="*/ 699 w 861"/>
              <a:gd name="T23" fmla="*/ 0 h 324"/>
              <a:gd name="T24" fmla="*/ 541 w 861"/>
              <a:gd name="T25" fmla="*/ 125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1" h="324">
                <a:moveTo>
                  <a:pt x="541" y="125"/>
                </a:moveTo>
                <a:cubicBezTo>
                  <a:pt x="320" y="125"/>
                  <a:pt x="320" y="125"/>
                  <a:pt x="320" y="125"/>
                </a:cubicBezTo>
                <a:cubicBezTo>
                  <a:pt x="125" y="125"/>
                  <a:pt x="125" y="125"/>
                  <a:pt x="125" y="125"/>
                </a:cubicBezTo>
                <a:cubicBezTo>
                  <a:pt x="125" y="58"/>
                  <a:pt x="125" y="58"/>
                  <a:pt x="125" y="58"/>
                </a:cubicBezTo>
                <a:cubicBezTo>
                  <a:pt x="125" y="4"/>
                  <a:pt x="125" y="4"/>
                  <a:pt x="125" y="4"/>
                </a:cubicBezTo>
                <a:cubicBezTo>
                  <a:pt x="53" y="21"/>
                  <a:pt x="0" y="85"/>
                  <a:pt x="0" y="162"/>
                </a:cubicBezTo>
                <a:cubicBezTo>
                  <a:pt x="0" y="251"/>
                  <a:pt x="73" y="324"/>
                  <a:pt x="162" y="324"/>
                </a:cubicBezTo>
                <a:cubicBezTo>
                  <a:pt x="239" y="324"/>
                  <a:pt x="303" y="270"/>
                  <a:pt x="320" y="198"/>
                </a:cubicBezTo>
                <a:cubicBezTo>
                  <a:pt x="541" y="198"/>
                  <a:pt x="541" y="198"/>
                  <a:pt x="541" y="198"/>
                </a:cubicBezTo>
                <a:cubicBezTo>
                  <a:pt x="558" y="270"/>
                  <a:pt x="622" y="324"/>
                  <a:pt x="699" y="324"/>
                </a:cubicBezTo>
                <a:cubicBezTo>
                  <a:pt x="788" y="324"/>
                  <a:pt x="861" y="251"/>
                  <a:pt x="861" y="162"/>
                </a:cubicBezTo>
                <a:cubicBezTo>
                  <a:pt x="861" y="72"/>
                  <a:pt x="788" y="0"/>
                  <a:pt x="699" y="0"/>
                </a:cubicBezTo>
                <a:cubicBezTo>
                  <a:pt x="622" y="0"/>
                  <a:pt x="558" y="53"/>
                  <a:pt x="541" y="125"/>
                </a:cubicBezTo>
                <a:close/>
              </a:path>
            </a:pathLst>
          </a:custGeom>
          <a:solidFill>
            <a:srgbClr val="641266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" name="Freeform 15">
            <a:extLst>
              <a:ext uri="{FF2B5EF4-FFF2-40B4-BE49-F238E27FC236}">
                <a16:creationId xmlns:a16="http://schemas.microsoft.com/office/drawing/2014/main" id="{29C01693-F7A1-4681-BAB6-ACA7300D15F2}"/>
              </a:ext>
            </a:extLst>
          </p:cNvPr>
          <p:cNvSpPr>
            <a:spLocks/>
          </p:cNvSpPr>
          <p:nvPr/>
        </p:nvSpPr>
        <p:spPr bwMode="auto">
          <a:xfrm>
            <a:off x="6669526" y="1630129"/>
            <a:ext cx="1629094" cy="4310444"/>
          </a:xfrm>
          <a:custGeom>
            <a:avLst/>
            <a:gdLst>
              <a:gd name="T0" fmla="*/ 126 w 325"/>
              <a:gd name="T1" fmla="*/ 319 h 861"/>
              <a:gd name="T2" fmla="*/ 126 w 325"/>
              <a:gd name="T3" fmla="*/ 541 h 861"/>
              <a:gd name="T4" fmla="*/ 126 w 325"/>
              <a:gd name="T5" fmla="*/ 736 h 861"/>
              <a:gd name="T6" fmla="*/ 59 w 325"/>
              <a:gd name="T7" fmla="*/ 736 h 861"/>
              <a:gd name="T8" fmla="*/ 5 w 325"/>
              <a:gd name="T9" fmla="*/ 736 h 861"/>
              <a:gd name="T10" fmla="*/ 163 w 325"/>
              <a:gd name="T11" fmla="*/ 861 h 861"/>
              <a:gd name="T12" fmla="*/ 325 w 325"/>
              <a:gd name="T13" fmla="*/ 699 h 861"/>
              <a:gd name="T14" fmla="*/ 199 w 325"/>
              <a:gd name="T15" fmla="*/ 541 h 861"/>
              <a:gd name="T16" fmla="*/ 199 w 325"/>
              <a:gd name="T17" fmla="*/ 319 h 861"/>
              <a:gd name="T18" fmla="*/ 325 w 325"/>
              <a:gd name="T19" fmla="*/ 162 h 861"/>
              <a:gd name="T20" fmla="*/ 163 w 325"/>
              <a:gd name="T21" fmla="*/ 0 h 861"/>
              <a:gd name="T22" fmla="*/ 0 w 325"/>
              <a:gd name="T23" fmla="*/ 162 h 861"/>
              <a:gd name="T24" fmla="*/ 126 w 325"/>
              <a:gd name="T25" fmla="*/ 319 h 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5" h="861">
                <a:moveTo>
                  <a:pt x="126" y="319"/>
                </a:moveTo>
                <a:cubicBezTo>
                  <a:pt x="126" y="541"/>
                  <a:pt x="126" y="541"/>
                  <a:pt x="126" y="541"/>
                </a:cubicBezTo>
                <a:cubicBezTo>
                  <a:pt x="126" y="736"/>
                  <a:pt x="126" y="736"/>
                  <a:pt x="126" y="736"/>
                </a:cubicBezTo>
                <a:cubicBezTo>
                  <a:pt x="59" y="736"/>
                  <a:pt x="59" y="736"/>
                  <a:pt x="59" y="736"/>
                </a:cubicBezTo>
                <a:cubicBezTo>
                  <a:pt x="5" y="736"/>
                  <a:pt x="5" y="736"/>
                  <a:pt x="5" y="736"/>
                </a:cubicBezTo>
                <a:cubicBezTo>
                  <a:pt x="22" y="807"/>
                  <a:pt x="86" y="861"/>
                  <a:pt x="163" y="861"/>
                </a:cubicBezTo>
                <a:cubicBezTo>
                  <a:pt x="252" y="861"/>
                  <a:pt x="325" y="788"/>
                  <a:pt x="325" y="699"/>
                </a:cubicBezTo>
                <a:cubicBezTo>
                  <a:pt x="325" y="622"/>
                  <a:pt x="271" y="557"/>
                  <a:pt x="199" y="541"/>
                </a:cubicBezTo>
                <a:cubicBezTo>
                  <a:pt x="199" y="319"/>
                  <a:pt x="199" y="319"/>
                  <a:pt x="199" y="319"/>
                </a:cubicBezTo>
                <a:cubicBezTo>
                  <a:pt x="271" y="303"/>
                  <a:pt x="325" y="238"/>
                  <a:pt x="325" y="162"/>
                </a:cubicBezTo>
                <a:cubicBezTo>
                  <a:pt x="325" y="72"/>
                  <a:pt x="252" y="0"/>
                  <a:pt x="163" y="0"/>
                </a:cubicBezTo>
                <a:cubicBezTo>
                  <a:pt x="73" y="0"/>
                  <a:pt x="0" y="72"/>
                  <a:pt x="0" y="162"/>
                </a:cubicBezTo>
                <a:cubicBezTo>
                  <a:pt x="0" y="238"/>
                  <a:pt x="54" y="303"/>
                  <a:pt x="126" y="319"/>
                </a:cubicBezTo>
                <a:close/>
              </a:path>
            </a:pathLst>
          </a:custGeom>
          <a:solidFill>
            <a:srgbClr val="8D198E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37072F70-527D-46E2-AA57-B3F985B88DC2}"/>
              </a:ext>
            </a:extLst>
          </p:cNvPr>
          <p:cNvSpPr>
            <a:spLocks/>
          </p:cNvSpPr>
          <p:nvPr/>
        </p:nvSpPr>
        <p:spPr bwMode="auto">
          <a:xfrm>
            <a:off x="3979724" y="1630129"/>
            <a:ext cx="4312556" cy="1622755"/>
          </a:xfrm>
          <a:custGeom>
            <a:avLst/>
            <a:gdLst>
              <a:gd name="T0" fmla="*/ 320 w 861"/>
              <a:gd name="T1" fmla="*/ 198 h 324"/>
              <a:gd name="T2" fmla="*/ 541 w 861"/>
              <a:gd name="T3" fmla="*/ 198 h 324"/>
              <a:gd name="T4" fmla="*/ 737 w 861"/>
              <a:gd name="T5" fmla="*/ 198 h 324"/>
              <a:gd name="T6" fmla="*/ 737 w 861"/>
              <a:gd name="T7" fmla="*/ 265 h 324"/>
              <a:gd name="T8" fmla="*/ 737 w 861"/>
              <a:gd name="T9" fmla="*/ 319 h 324"/>
              <a:gd name="T10" fmla="*/ 861 w 861"/>
              <a:gd name="T11" fmla="*/ 162 h 324"/>
              <a:gd name="T12" fmla="*/ 699 w 861"/>
              <a:gd name="T13" fmla="*/ 0 h 324"/>
              <a:gd name="T14" fmla="*/ 541 w 861"/>
              <a:gd name="T15" fmla="*/ 125 h 324"/>
              <a:gd name="T16" fmla="*/ 320 w 861"/>
              <a:gd name="T17" fmla="*/ 125 h 324"/>
              <a:gd name="T18" fmla="*/ 162 w 861"/>
              <a:gd name="T19" fmla="*/ 0 h 324"/>
              <a:gd name="T20" fmla="*/ 0 w 861"/>
              <a:gd name="T21" fmla="*/ 162 h 324"/>
              <a:gd name="T22" fmla="*/ 162 w 861"/>
              <a:gd name="T23" fmla="*/ 324 h 324"/>
              <a:gd name="T24" fmla="*/ 320 w 861"/>
              <a:gd name="T25" fmla="*/ 198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1" h="324">
                <a:moveTo>
                  <a:pt x="320" y="198"/>
                </a:moveTo>
                <a:cubicBezTo>
                  <a:pt x="541" y="198"/>
                  <a:pt x="541" y="198"/>
                  <a:pt x="541" y="198"/>
                </a:cubicBezTo>
                <a:cubicBezTo>
                  <a:pt x="737" y="198"/>
                  <a:pt x="737" y="198"/>
                  <a:pt x="737" y="198"/>
                </a:cubicBezTo>
                <a:cubicBezTo>
                  <a:pt x="737" y="265"/>
                  <a:pt x="737" y="265"/>
                  <a:pt x="737" y="265"/>
                </a:cubicBezTo>
                <a:cubicBezTo>
                  <a:pt x="737" y="319"/>
                  <a:pt x="737" y="319"/>
                  <a:pt x="737" y="319"/>
                </a:cubicBezTo>
                <a:cubicBezTo>
                  <a:pt x="808" y="302"/>
                  <a:pt x="861" y="238"/>
                  <a:pt x="861" y="162"/>
                </a:cubicBezTo>
                <a:cubicBezTo>
                  <a:pt x="861" y="72"/>
                  <a:pt x="788" y="0"/>
                  <a:pt x="699" y="0"/>
                </a:cubicBezTo>
                <a:cubicBezTo>
                  <a:pt x="622" y="0"/>
                  <a:pt x="558" y="53"/>
                  <a:pt x="541" y="125"/>
                </a:cubicBezTo>
                <a:cubicBezTo>
                  <a:pt x="320" y="125"/>
                  <a:pt x="320" y="125"/>
                  <a:pt x="320" y="125"/>
                </a:cubicBezTo>
                <a:cubicBezTo>
                  <a:pt x="303" y="53"/>
                  <a:pt x="239" y="0"/>
                  <a:pt x="162" y="0"/>
                </a:cubicBezTo>
                <a:cubicBezTo>
                  <a:pt x="73" y="0"/>
                  <a:pt x="0" y="72"/>
                  <a:pt x="0" y="162"/>
                </a:cubicBezTo>
                <a:cubicBezTo>
                  <a:pt x="0" y="251"/>
                  <a:pt x="73" y="324"/>
                  <a:pt x="162" y="324"/>
                </a:cubicBezTo>
                <a:cubicBezTo>
                  <a:pt x="239" y="324"/>
                  <a:pt x="303" y="270"/>
                  <a:pt x="320" y="198"/>
                </a:cubicBezTo>
                <a:close/>
              </a:path>
            </a:pathLst>
          </a:custGeom>
          <a:solidFill>
            <a:srgbClr val="EB8DED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3" name="Freeform 322">
            <a:extLst>
              <a:ext uri="{FF2B5EF4-FFF2-40B4-BE49-F238E27FC236}">
                <a16:creationId xmlns:a16="http://schemas.microsoft.com/office/drawing/2014/main" id="{452AB95E-BB6C-4C34-A656-131DF960885B}"/>
              </a:ext>
            </a:extLst>
          </p:cNvPr>
          <p:cNvSpPr>
            <a:spLocks/>
          </p:cNvSpPr>
          <p:nvPr/>
        </p:nvSpPr>
        <p:spPr bwMode="auto">
          <a:xfrm>
            <a:off x="3975499" y="1630129"/>
            <a:ext cx="1597713" cy="2522187"/>
          </a:xfrm>
          <a:custGeom>
            <a:avLst/>
            <a:gdLst>
              <a:gd name="connsiteX0" fmla="*/ 609600 w 1200385"/>
              <a:gd name="connsiteY0" fmla="*/ 0 h 1894956"/>
              <a:gd name="connsiteX1" fmla="*/ 1200385 w 1200385"/>
              <a:gd name="connsiteY1" fmla="*/ 466404 h 1894956"/>
              <a:gd name="connsiteX2" fmla="*/ 997185 w 1200385"/>
              <a:gd name="connsiteY2" fmla="*/ 466404 h 1894956"/>
              <a:gd name="connsiteX3" fmla="*/ 748830 w 1200385"/>
              <a:gd name="connsiteY3" fmla="*/ 466404 h 1894956"/>
              <a:gd name="connsiteX4" fmla="*/ 748830 w 1200385"/>
              <a:gd name="connsiteY4" fmla="*/ 1199863 h 1894956"/>
              <a:gd name="connsiteX5" fmla="*/ 748830 w 1200385"/>
              <a:gd name="connsiteY5" fmla="*/ 1887893 h 1894956"/>
              <a:gd name="connsiteX6" fmla="*/ 748830 w 1200385"/>
              <a:gd name="connsiteY6" fmla="*/ 1894956 h 1894956"/>
              <a:gd name="connsiteX7" fmla="*/ 470371 w 1200385"/>
              <a:gd name="connsiteY7" fmla="*/ 1894956 h 1894956"/>
              <a:gd name="connsiteX8" fmla="*/ 470371 w 1200385"/>
              <a:gd name="connsiteY8" fmla="*/ 1831016 h 1894956"/>
              <a:gd name="connsiteX9" fmla="*/ 470371 w 1200385"/>
              <a:gd name="connsiteY9" fmla="*/ 1199863 h 1894956"/>
              <a:gd name="connsiteX10" fmla="*/ 0 w 1200385"/>
              <a:gd name="connsiteY10" fmla="*/ 609335 h 1894956"/>
              <a:gd name="connsiteX11" fmla="*/ 609600 w 1200385"/>
              <a:gd name="connsiteY11" fmla="*/ 0 h 1894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00385" h="1894956">
                <a:moveTo>
                  <a:pt x="609600" y="0"/>
                </a:moveTo>
                <a:cubicBezTo>
                  <a:pt x="895585" y="0"/>
                  <a:pt x="1136415" y="199350"/>
                  <a:pt x="1200385" y="466404"/>
                </a:cubicBezTo>
                <a:cubicBezTo>
                  <a:pt x="1200385" y="466404"/>
                  <a:pt x="1200385" y="466404"/>
                  <a:pt x="997185" y="466404"/>
                </a:cubicBezTo>
                <a:cubicBezTo>
                  <a:pt x="997185" y="466404"/>
                  <a:pt x="997185" y="466404"/>
                  <a:pt x="748830" y="466404"/>
                </a:cubicBezTo>
                <a:cubicBezTo>
                  <a:pt x="748830" y="466404"/>
                  <a:pt x="748830" y="466404"/>
                  <a:pt x="748830" y="1199863"/>
                </a:cubicBezTo>
                <a:cubicBezTo>
                  <a:pt x="748830" y="1199863"/>
                  <a:pt x="748830" y="1199863"/>
                  <a:pt x="748830" y="1887893"/>
                </a:cubicBezTo>
                <a:lnTo>
                  <a:pt x="748830" y="1894956"/>
                </a:lnTo>
                <a:lnTo>
                  <a:pt x="470371" y="1894956"/>
                </a:lnTo>
                <a:lnTo>
                  <a:pt x="470371" y="1831016"/>
                </a:lnTo>
                <a:cubicBezTo>
                  <a:pt x="470371" y="1708699"/>
                  <a:pt x="470371" y="1512993"/>
                  <a:pt x="470371" y="1199863"/>
                </a:cubicBezTo>
                <a:cubicBezTo>
                  <a:pt x="203200" y="1139681"/>
                  <a:pt x="0" y="895195"/>
                  <a:pt x="0" y="609335"/>
                </a:cubicBezTo>
                <a:cubicBezTo>
                  <a:pt x="0" y="270815"/>
                  <a:pt x="270933" y="0"/>
                  <a:pt x="609600" y="0"/>
                </a:cubicBezTo>
                <a:close/>
              </a:path>
            </a:pathLst>
          </a:custGeom>
          <a:solidFill>
            <a:srgbClr val="F5C6F6"/>
          </a:solidFill>
          <a:ln w="31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4" name="Oval 10">
            <a:extLst>
              <a:ext uri="{FF2B5EF4-FFF2-40B4-BE49-F238E27FC236}">
                <a16:creationId xmlns:a16="http://schemas.microsoft.com/office/drawing/2014/main" id="{38478061-FB84-49AA-B4E8-6BFB453B2F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1167" y="1885798"/>
            <a:ext cx="1111419" cy="1111419"/>
          </a:xfrm>
          <a:prstGeom prst="ellipse">
            <a:avLst/>
          </a:prstGeom>
          <a:solidFill>
            <a:sysClr val="window" lastClr="FFFFFF"/>
          </a:solidFill>
          <a:ln w="3175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5" name="Oval 11">
            <a:extLst>
              <a:ext uri="{FF2B5EF4-FFF2-40B4-BE49-F238E27FC236}">
                <a16:creationId xmlns:a16="http://schemas.microsoft.com/office/drawing/2014/main" id="{3EF0971B-8B29-4C48-A58E-085203BD6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5193" y="1885798"/>
            <a:ext cx="1117758" cy="1111419"/>
          </a:xfrm>
          <a:prstGeom prst="ellipse">
            <a:avLst/>
          </a:prstGeom>
          <a:solidFill>
            <a:sysClr val="window" lastClr="FFFFFF"/>
          </a:solidFill>
          <a:ln w="3175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6" name="Oval 12">
            <a:extLst>
              <a:ext uri="{FF2B5EF4-FFF2-40B4-BE49-F238E27FC236}">
                <a16:creationId xmlns:a16="http://schemas.microsoft.com/office/drawing/2014/main" id="{EE4370ED-9CCD-44AA-8DF4-B8ACE03E15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1167" y="4573487"/>
            <a:ext cx="1111419" cy="1111419"/>
          </a:xfrm>
          <a:prstGeom prst="ellipse">
            <a:avLst/>
          </a:prstGeom>
          <a:solidFill>
            <a:sysClr val="window" lastClr="FFFFFF"/>
          </a:solidFill>
          <a:ln w="3175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7" name="Oval 13">
            <a:extLst>
              <a:ext uri="{FF2B5EF4-FFF2-40B4-BE49-F238E27FC236}">
                <a16:creationId xmlns:a16="http://schemas.microsoft.com/office/drawing/2014/main" id="{ADBAA5EF-BE13-42B1-BD43-C92333C1E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5193" y="4573487"/>
            <a:ext cx="1117758" cy="1111419"/>
          </a:xfrm>
          <a:prstGeom prst="ellipse">
            <a:avLst/>
          </a:prstGeom>
          <a:solidFill>
            <a:sysClr val="window" lastClr="FFFFFF"/>
          </a:solidFill>
          <a:ln w="3175" cap="flat">
            <a:noFill/>
            <a:prstDash val="solid"/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536FE8-0E3D-4906-AF9C-C8F9E7DB770E}"/>
              </a:ext>
            </a:extLst>
          </p:cNvPr>
          <p:cNvSpPr txBox="1"/>
          <p:nvPr/>
        </p:nvSpPr>
        <p:spPr>
          <a:xfrm>
            <a:off x="1686228" y="5005469"/>
            <a:ext cx="2852528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Goal Setting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2B84AC-6646-47A1-A165-0B595FC064B6}"/>
              </a:ext>
            </a:extLst>
          </p:cNvPr>
          <p:cNvSpPr txBox="1"/>
          <p:nvPr/>
        </p:nvSpPr>
        <p:spPr>
          <a:xfrm>
            <a:off x="1393737" y="2235210"/>
            <a:ext cx="2852528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Intrinsic Motivation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EC74E6-1C1F-46F7-B295-163B47DA13FF}"/>
              </a:ext>
            </a:extLst>
          </p:cNvPr>
          <p:cNvSpPr txBox="1"/>
          <p:nvPr/>
        </p:nvSpPr>
        <p:spPr>
          <a:xfrm>
            <a:off x="8445950" y="2207431"/>
            <a:ext cx="3082098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Extrinsic Motivation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141739-EA61-469F-AF49-66539AA08FF0}"/>
              </a:ext>
            </a:extLst>
          </p:cNvPr>
          <p:cNvSpPr txBox="1"/>
          <p:nvPr/>
        </p:nvSpPr>
        <p:spPr>
          <a:xfrm>
            <a:off x="8421649" y="5095720"/>
            <a:ext cx="389862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Innovation and Creativity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3128631-FCC6-49AD-8207-C12813D9EF31}"/>
              </a:ext>
            </a:extLst>
          </p:cNvPr>
          <p:cNvSpPr txBox="1"/>
          <p:nvPr/>
        </p:nvSpPr>
        <p:spPr>
          <a:xfrm>
            <a:off x="5163502" y="3088440"/>
            <a:ext cx="1965815" cy="1107996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lvl="0" algn="ctr">
              <a:defRPr/>
            </a:pPr>
            <a:r>
              <a:rPr lang="en-IN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 Factors for Performance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C33F53D-76C7-4DD2-BBDD-DC70C971A71B}"/>
              </a:ext>
            </a:extLst>
          </p:cNvPr>
          <p:cNvGrpSpPr/>
          <p:nvPr/>
        </p:nvGrpSpPr>
        <p:grpSpPr>
          <a:xfrm>
            <a:off x="4588677" y="2257278"/>
            <a:ext cx="396399" cy="368459"/>
            <a:chOff x="6276975" y="3981450"/>
            <a:chExt cx="360363" cy="334963"/>
          </a:xfrm>
          <a:solidFill>
            <a:srgbClr val="F5C6F6"/>
          </a:solidFill>
        </p:grpSpPr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EF64A9C2-FDF9-4E73-8FCF-EB433CFE62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72238" y="3981450"/>
              <a:ext cx="165100" cy="334963"/>
            </a:xfrm>
            <a:custGeom>
              <a:avLst/>
              <a:gdLst>
                <a:gd name="T0" fmla="*/ 14 w 44"/>
                <a:gd name="T1" fmla="*/ 37 h 89"/>
                <a:gd name="T2" fmla="*/ 12 w 44"/>
                <a:gd name="T3" fmla="*/ 39 h 89"/>
                <a:gd name="T4" fmla="*/ 10 w 44"/>
                <a:gd name="T5" fmla="*/ 37 h 89"/>
                <a:gd name="T6" fmla="*/ 0 w 44"/>
                <a:gd name="T7" fmla="*/ 31 h 89"/>
                <a:gd name="T8" fmla="*/ 0 w 44"/>
                <a:gd name="T9" fmla="*/ 67 h 89"/>
                <a:gd name="T10" fmla="*/ 22 w 44"/>
                <a:gd name="T11" fmla="*/ 89 h 89"/>
                <a:gd name="T12" fmla="*/ 44 w 44"/>
                <a:gd name="T13" fmla="*/ 67 h 89"/>
                <a:gd name="T14" fmla="*/ 40 w 44"/>
                <a:gd name="T15" fmla="*/ 54 h 89"/>
                <a:gd name="T16" fmla="*/ 28 w 44"/>
                <a:gd name="T17" fmla="*/ 26 h 89"/>
                <a:gd name="T18" fmla="*/ 27 w 44"/>
                <a:gd name="T19" fmla="*/ 26 h 89"/>
                <a:gd name="T20" fmla="*/ 22 w 44"/>
                <a:gd name="T21" fmla="*/ 20 h 89"/>
                <a:gd name="T22" fmla="*/ 16 w 44"/>
                <a:gd name="T23" fmla="*/ 5 h 89"/>
                <a:gd name="T24" fmla="*/ 15 w 44"/>
                <a:gd name="T25" fmla="*/ 4 h 89"/>
                <a:gd name="T26" fmla="*/ 1 w 44"/>
                <a:gd name="T27" fmla="*/ 4 h 89"/>
                <a:gd name="T28" fmla="*/ 0 w 44"/>
                <a:gd name="T29" fmla="*/ 5 h 89"/>
                <a:gd name="T30" fmla="*/ 0 w 44"/>
                <a:gd name="T31" fmla="*/ 27 h 89"/>
                <a:gd name="T32" fmla="*/ 14 w 44"/>
                <a:gd name="T33" fmla="*/ 37 h 89"/>
                <a:gd name="T34" fmla="*/ 22 w 44"/>
                <a:gd name="T35" fmla="*/ 85 h 89"/>
                <a:gd name="T36" fmla="*/ 4 w 44"/>
                <a:gd name="T37" fmla="*/ 67 h 89"/>
                <a:gd name="T38" fmla="*/ 22 w 44"/>
                <a:gd name="T39" fmla="*/ 49 h 89"/>
                <a:gd name="T40" fmla="*/ 40 w 44"/>
                <a:gd name="T41" fmla="*/ 67 h 89"/>
                <a:gd name="T42" fmla="*/ 22 w 44"/>
                <a:gd name="T43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89">
                  <a:moveTo>
                    <a:pt x="14" y="37"/>
                  </a:moveTo>
                  <a:cubicBezTo>
                    <a:pt x="14" y="38"/>
                    <a:pt x="13" y="39"/>
                    <a:pt x="12" y="39"/>
                  </a:cubicBezTo>
                  <a:cubicBezTo>
                    <a:pt x="11" y="39"/>
                    <a:pt x="10" y="38"/>
                    <a:pt x="10" y="37"/>
                  </a:cubicBezTo>
                  <a:cubicBezTo>
                    <a:pt x="10" y="35"/>
                    <a:pt x="6" y="32"/>
                    <a:pt x="0" y="31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34" y="89"/>
                    <a:pt x="44" y="79"/>
                    <a:pt x="44" y="67"/>
                  </a:cubicBezTo>
                  <a:cubicBezTo>
                    <a:pt x="44" y="62"/>
                    <a:pt x="42" y="58"/>
                    <a:pt x="40" y="54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6"/>
                    <a:pt x="28" y="26"/>
                    <a:pt x="27" y="26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2" y="0"/>
                    <a:pt x="4" y="0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8" y="28"/>
                    <a:pt x="14" y="32"/>
                    <a:pt x="14" y="37"/>
                  </a:cubicBezTo>
                  <a:close/>
                  <a:moveTo>
                    <a:pt x="22" y="85"/>
                  </a:moveTo>
                  <a:cubicBezTo>
                    <a:pt x="12" y="85"/>
                    <a:pt x="4" y="77"/>
                    <a:pt x="4" y="67"/>
                  </a:cubicBezTo>
                  <a:cubicBezTo>
                    <a:pt x="4" y="57"/>
                    <a:pt x="12" y="49"/>
                    <a:pt x="22" y="49"/>
                  </a:cubicBezTo>
                  <a:cubicBezTo>
                    <a:pt x="32" y="49"/>
                    <a:pt x="40" y="57"/>
                    <a:pt x="40" y="67"/>
                  </a:cubicBezTo>
                  <a:cubicBezTo>
                    <a:pt x="40" y="77"/>
                    <a:pt x="32" y="85"/>
                    <a:pt x="22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7BC7E6A6-7B14-4E5D-97FC-041E6AB097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6975" y="3981450"/>
              <a:ext cx="165100" cy="334963"/>
            </a:xfrm>
            <a:custGeom>
              <a:avLst/>
              <a:gdLst>
                <a:gd name="T0" fmla="*/ 0 w 44"/>
                <a:gd name="T1" fmla="*/ 67 h 89"/>
                <a:gd name="T2" fmla="*/ 22 w 44"/>
                <a:gd name="T3" fmla="*/ 89 h 89"/>
                <a:gd name="T4" fmla="*/ 44 w 44"/>
                <a:gd name="T5" fmla="*/ 67 h 89"/>
                <a:gd name="T6" fmla="*/ 44 w 44"/>
                <a:gd name="T7" fmla="*/ 31 h 89"/>
                <a:gd name="T8" fmla="*/ 34 w 44"/>
                <a:gd name="T9" fmla="*/ 37 h 89"/>
                <a:gd name="T10" fmla="*/ 32 w 44"/>
                <a:gd name="T11" fmla="*/ 39 h 89"/>
                <a:gd name="T12" fmla="*/ 30 w 44"/>
                <a:gd name="T13" fmla="*/ 37 h 89"/>
                <a:gd name="T14" fmla="*/ 44 w 44"/>
                <a:gd name="T15" fmla="*/ 27 h 89"/>
                <a:gd name="T16" fmla="*/ 44 w 44"/>
                <a:gd name="T17" fmla="*/ 5 h 89"/>
                <a:gd name="T18" fmla="*/ 43 w 44"/>
                <a:gd name="T19" fmla="*/ 4 h 89"/>
                <a:gd name="T20" fmla="*/ 29 w 44"/>
                <a:gd name="T21" fmla="*/ 4 h 89"/>
                <a:gd name="T22" fmla="*/ 28 w 44"/>
                <a:gd name="T23" fmla="*/ 4 h 89"/>
                <a:gd name="T24" fmla="*/ 22 w 44"/>
                <a:gd name="T25" fmla="*/ 20 h 89"/>
                <a:gd name="T26" fmla="*/ 17 w 44"/>
                <a:gd name="T27" fmla="*/ 26 h 89"/>
                <a:gd name="T28" fmla="*/ 16 w 44"/>
                <a:gd name="T29" fmla="*/ 26 h 89"/>
                <a:gd name="T30" fmla="*/ 4 w 44"/>
                <a:gd name="T31" fmla="*/ 54 h 89"/>
                <a:gd name="T32" fmla="*/ 0 w 44"/>
                <a:gd name="T33" fmla="*/ 67 h 89"/>
                <a:gd name="T34" fmla="*/ 22 w 44"/>
                <a:gd name="T35" fmla="*/ 85 h 89"/>
                <a:gd name="T36" fmla="*/ 4 w 44"/>
                <a:gd name="T37" fmla="*/ 67 h 89"/>
                <a:gd name="T38" fmla="*/ 22 w 44"/>
                <a:gd name="T39" fmla="*/ 49 h 89"/>
                <a:gd name="T40" fmla="*/ 40 w 44"/>
                <a:gd name="T41" fmla="*/ 67 h 89"/>
                <a:gd name="T42" fmla="*/ 22 w 44"/>
                <a:gd name="T43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89">
                  <a:moveTo>
                    <a:pt x="0" y="67"/>
                  </a:moveTo>
                  <a:cubicBezTo>
                    <a:pt x="0" y="79"/>
                    <a:pt x="10" y="89"/>
                    <a:pt x="22" y="89"/>
                  </a:cubicBezTo>
                  <a:cubicBezTo>
                    <a:pt x="34" y="89"/>
                    <a:pt x="44" y="79"/>
                    <a:pt x="44" y="67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38" y="32"/>
                    <a:pt x="34" y="35"/>
                    <a:pt x="34" y="37"/>
                  </a:cubicBezTo>
                  <a:cubicBezTo>
                    <a:pt x="34" y="38"/>
                    <a:pt x="33" y="39"/>
                    <a:pt x="32" y="39"/>
                  </a:cubicBezTo>
                  <a:cubicBezTo>
                    <a:pt x="31" y="39"/>
                    <a:pt x="30" y="38"/>
                    <a:pt x="30" y="37"/>
                  </a:cubicBezTo>
                  <a:cubicBezTo>
                    <a:pt x="30" y="32"/>
                    <a:pt x="36" y="28"/>
                    <a:pt x="44" y="27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4"/>
                    <a:pt x="43" y="4"/>
                  </a:cubicBezTo>
                  <a:cubicBezTo>
                    <a:pt x="40" y="0"/>
                    <a:pt x="32" y="0"/>
                    <a:pt x="29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2" y="58"/>
                    <a:pt x="0" y="62"/>
                    <a:pt x="0" y="67"/>
                  </a:cubicBezTo>
                  <a:close/>
                  <a:moveTo>
                    <a:pt x="22" y="85"/>
                  </a:moveTo>
                  <a:cubicBezTo>
                    <a:pt x="12" y="85"/>
                    <a:pt x="4" y="77"/>
                    <a:pt x="4" y="67"/>
                  </a:cubicBezTo>
                  <a:cubicBezTo>
                    <a:pt x="4" y="57"/>
                    <a:pt x="12" y="49"/>
                    <a:pt x="22" y="49"/>
                  </a:cubicBezTo>
                  <a:cubicBezTo>
                    <a:pt x="32" y="49"/>
                    <a:pt x="40" y="57"/>
                    <a:pt x="40" y="67"/>
                  </a:cubicBezTo>
                  <a:cubicBezTo>
                    <a:pt x="40" y="77"/>
                    <a:pt x="32" y="85"/>
                    <a:pt x="22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A600D9F5-9825-445E-A0FD-95C8632C2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4181475"/>
              <a:ext cx="58738" cy="60325"/>
            </a:xfrm>
            <a:custGeom>
              <a:avLst/>
              <a:gdLst>
                <a:gd name="T0" fmla="*/ 14 w 16"/>
                <a:gd name="T1" fmla="*/ 4 h 16"/>
                <a:gd name="T2" fmla="*/ 16 w 16"/>
                <a:gd name="T3" fmla="*/ 2 h 16"/>
                <a:gd name="T4" fmla="*/ 14 w 16"/>
                <a:gd name="T5" fmla="*/ 0 h 16"/>
                <a:gd name="T6" fmla="*/ 0 w 16"/>
                <a:gd name="T7" fmla="*/ 14 h 16"/>
                <a:gd name="T8" fmla="*/ 2 w 16"/>
                <a:gd name="T9" fmla="*/ 16 h 16"/>
                <a:gd name="T10" fmla="*/ 4 w 16"/>
                <a:gd name="T11" fmla="*/ 14 h 16"/>
                <a:gd name="T12" fmla="*/ 14 w 16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4" y="4"/>
                  </a:move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3" y="16"/>
                    <a:pt x="4" y="15"/>
                    <a:pt x="4" y="14"/>
                  </a:cubicBezTo>
                  <a:cubicBezTo>
                    <a:pt x="4" y="9"/>
                    <a:pt x="8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101">
              <a:extLst>
                <a:ext uri="{FF2B5EF4-FFF2-40B4-BE49-F238E27FC236}">
                  <a16:creationId xmlns:a16="http://schemas.microsoft.com/office/drawing/2014/main" id="{62FE56CE-B2C0-44F8-85A7-FA17DD315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4181475"/>
              <a:ext cx="58738" cy="60325"/>
            </a:xfrm>
            <a:custGeom>
              <a:avLst/>
              <a:gdLst>
                <a:gd name="T0" fmla="*/ 14 w 16"/>
                <a:gd name="T1" fmla="*/ 4 h 16"/>
                <a:gd name="T2" fmla="*/ 16 w 16"/>
                <a:gd name="T3" fmla="*/ 2 h 16"/>
                <a:gd name="T4" fmla="*/ 14 w 16"/>
                <a:gd name="T5" fmla="*/ 0 h 16"/>
                <a:gd name="T6" fmla="*/ 0 w 16"/>
                <a:gd name="T7" fmla="*/ 14 h 16"/>
                <a:gd name="T8" fmla="*/ 2 w 16"/>
                <a:gd name="T9" fmla="*/ 16 h 16"/>
                <a:gd name="T10" fmla="*/ 4 w 16"/>
                <a:gd name="T11" fmla="*/ 14 h 16"/>
                <a:gd name="T12" fmla="*/ 14 w 16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4" y="4"/>
                  </a:moveTo>
                  <a:cubicBezTo>
                    <a:pt x="15" y="4"/>
                    <a:pt x="16" y="3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3" y="16"/>
                    <a:pt x="4" y="15"/>
                    <a:pt x="4" y="14"/>
                  </a:cubicBezTo>
                  <a:cubicBezTo>
                    <a:pt x="4" y="9"/>
                    <a:pt x="8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B556BF3-A0BF-4BD7-904E-DF29AC4C9C5A}"/>
              </a:ext>
            </a:extLst>
          </p:cNvPr>
          <p:cNvGrpSpPr/>
          <p:nvPr/>
        </p:nvGrpSpPr>
        <p:grpSpPr>
          <a:xfrm>
            <a:off x="7266053" y="2313769"/>
            <a:ext cx="436039" cy="255477"/>
            <a:chOff x="4113213" y="4046538"/>
            <a:chExt cx="360363" cy="211138"/>
          </a:xfrm>
          <a:solidFill>
            <a:srgbClr val="EB8DED"/>
          </a:solidFill>
        </p:grpSpPr>
        <p:sp>
          <p:nvSpPr>
            <p:cNvPr id="33" name="Freeform 84">
              <a:extLst>
                <a:ext uri="{FF2B5EF4-FFF2-40B4-BE49-F238E27FC236}">
                  <a16:creationId xmlns:a16="http://schemas.microsoft.com/office/drawing/2014/main" id="{FA93CED2-7F0F-4F2C-B1CB-8D62310F55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0213" y="4098925"/>
              <a:ext cx="104775" cy="104775"/>
            </a:xfrm>
            <a:custGeom>
              <a:avLst/>
              <a:gdLst>
                <a:gd name="T0" fmla="*/ 14 w 28"/>
                <a:gd name="T1" fmla="*/ 28 h 28"/>
                <a:gd name="T2" fmla="*/ 28 w 28"/>
                <a:gd name="T3" fmla="*/ 14 h 28"/>
                <a:gd name="T4" fmla="*/ 14 w 28"/>
                <a:gd name="T5" fmla="*/ 0 h 28"/>
                <a:gd name="T6" fmla="*/ 0 w 28"/>
                <a:gd name="T7" fmla="*/ 14 h 28"/>
                <a:gd name="T8" fmla="*/ 14 w 28"/>
                <a:gd name="T9" fmla="*/ 28 h 28"/>
                <a:gd name="T10" fmla="*/ 6 w 28"/>
                <a:gd name="T11" fmla="*/ 12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  <a:gd name="T20" fmla="*/ 12 w 28"/>
                <a:gd name="T21" fmla="*/ 6 h 28"/>
                <a:gd name="T22" fmla="*/ 14 w 28"/>
                <a:gd name="T23" fmla="*/ 4 h 28"/>
                <a:gd name="T24" fmla="*/ 24 w 28"/>
                <a:gd name="T25" fmla="*/ 14 h 28"/>
                <a:gd name="T26" fmla="*/ 14 w 28"/>
                <a:gd name="T27" fmla="*/ 24 h 28"/>
                <a:gd name="T28" fmla="*/ 4 w 28"/>
                <a:gd name="T29" fmla="*/ 14 h 28"/>
                <a:gd name="T30" fmla="*/ 6 w 28"/>
                <a:gd name="T31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6" y="12"/>
                  </a:moveTo>
                  <a:cubicBezTo>
                    <a:pt x="7" y="12"/>
                    <a:pt x="8" y="13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ubicBezTo>
                    <a:pt x="13" y="8"/>
                    <a:pt x="12" y="7"/>
                    <a:pt x="12" y="6"/>
                  </a:cubicBezTo>
                  <a:cubicBezTo>
                    <a:pt x="12" y="5"/>
                    <a:pt x="13" y="4"/>
                    <a:pt x="14" y="4"/>
                  </a:cubicBezTo>
                  <a:cubicBezTo>
                    <a:pt x="20" y="4"/>
                    <a:pt x="24" y="8"/>
                    <a:pt x="24" y="14"/>
                  </a:cubicBezTo>
                  <a:cubicBezTo>
                    <a:pt x="24" y="20"/>
                    <a:pt x="20" y="24"/>
                    <a:pt x="14" y="24"/>
                  </a:cubicBezTo>
                  <a:cubicBezTo>
                    <a:pt x="8" y="24"/>
                    <a:pt x="4" y="20"/>
                    <a:pt x="4" y="14"/>
                  </a:cubicBezTo>
                  <a:cubicBezTo>
                    <a:pt x="4" y="13"/>
                    <a:pt x="5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85">
              <a:extLst>
                <a:ext uri="{FF2B5EF4-FFF2-40B4-BE49-F238E27FC236}">
                  <a16:creationId xmlns:a16="http://schemas.microsoft.com/office/drawing/2014/main" id="{F5482488-1B0E-4724-9C77-7DDFC8FFE1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4046538"/>
              <a:ext cx="360363" cy="211138"/>
            </a:xfrm>
            <a:custGeom>
              <a:avLst/>
              <a:gdLst>
                <a:gd name="T0" fmla="*/ 0 w 96"/>
                <a:gd name="T1" fmla="*/ 29 h 56"/>
                <a:gd name="T2" fmla="*/ 48 w 96"/>
                <a:gd name="T3" fmla="*/ 56 h 56"/>
                <a:gd name="T4" fmla="*/ 96 w 96"/>
                <a:gd name="T5" fmla="*/ 29 h 56"/>
                <a:gd name="T6" fmla="*/ 96 w 96"/>
                <a:gd name="T7" fmla="*/ 27 h 56"/>
                <a:gd name="T8" fmla="*/ 48 w 96"/>
                <a:gd name="T9" fmla="*/ 0 h 56"/>
                <a:gd name="T10" fmla="*/ 0 w 96"/>
                <a:gd name="T11" fmla="*/ 27 h 56"/>
                <a:gd name="T12" fmla="*/ 0 w 96"/>
                <a:gd name="T13" fmla="*/ 29 h 56"/>
                <a:gd name="T14" fmla="*/ 48 w 96"/>
                <a:gd name="T15" fmla="*/ 10 h 56"/>
                <a:gd name="T16" fmla="*/ 66 w 96"/>
                <a:gd name="T17" fmla="*/ 28 h 56"/>
                <a:gd name="T18" fmla="*/ 48 w 96"/>
                <a:gd name="T19" fmla="*/ 46 h 56"/>
                <a:gd name="T20" fmla="*/ 30 w 96"/>
                <a:gd name="T21" fmla="*/ 28 h 56"/>
                <a:gd name="T22" fmla="*/ 48 w 96"/>
                <a:gd name="T23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6" h="56">
                  <a:moveTo>
                    <a:pt x="0" y="29"/>
                  </a:moveTo>
                  <a:cubicBezTo>
                    <a:pt x="1" y="30"/>
                    <a:pt x="22" y="56"/>
                    <a:pt x="48" y="56"/>
                  </a:cubicBezTo>
                  <a:cubicBezTo>
                    <a:pt x="74" y="56"/>
                    <a:pt x="95" y="30"/>
                    <a:pt x="96" y="29"/>
                  </a:cubicBezTo>
                  <a:cubicBezTo>
                    <a:pt x="96" y="29"/>
                    <a:pt x="96" y="27"/>
                    <a:pt x="96" y="27"/>
                  </a:cubicBezTo>
                  <a:cubicBezTo>
                    <a:pt x="95" y="26"/>
                    <a:pt x="74" y="0"/>
                    <a:pt x="48" y="0"/>
                  </a:cubicBezTo>
                  <a:cubicBezTo>
                    <a:pt x="22" y="0"/>
                    <a:pt x="1" y="26"/>
                    <a:pt x="0" y="27"/>
                  </a:cubicBezTo>
                  <a:cubicBezTo>
                    <a:pt x="0" y="27"/>
                    <a:pt x="0" y="29"/>
                    <a:pt x="0" y="29"/>
                  </a:cubicBezTo>
                  <a:close/>
                  <a:moveTo>
                    <a:pt x="48" y="10"/>
                  </a:moveTo>
                  <a:cubicBezTo>
                    <a:pt x="58" y="10"/>
                    <a:pt x="66" y="18"/>
                    <a:pt x="66" y="28"/>
                  </a:cubicBezTo>
                  <a:cubicBezTo>
                    <a:pt x="66" y="38"/>
                    <a:pt x="58" y="46"/>
                    <a:pt x="48" y="46"/>
                  </a:cubicBezTo>
                  <a:cubicBezTo>
                    <a:pt x="38" y="46"/>
                    <a:pt x="30" y="38"/>
                    <a:pt x="30" y="28"/>
                  </a:cubicBezTo>
                  <a:cubicBezTo>
                    <a:pt x="30" y="18"/>
                    <a:pt x="38" y="10"/>
                    <a:pt x="4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E21A2D2-2EB7-4878-9776-4E9A8C83C959}"/>
              </a:ext>
            </a:extLst>
          </p:cNvPr>
          <p:cNvGrpSpPr/>
          <p:nvPr/>
        </p:nvGrpSpPr>
        <p:grpSpPr>
          <a:xfrm>
            <a:off x="4588677" y="4930123"/>
            <a:ext cx="396398" cy="398146"/>
            <a:chOff x="5554663" y="3971925"/>
            <a:chExt cx="360362" cy="361951"/>
          </a:xfrm>
          <a:solidFill>
            <a:srgbClr val="641266"/>
          </a:solidFill>
        </p:grpSpPr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94AED9C1-6404-489C-943F-CE061EABBC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4663" y="4078288"/>
              <a:ext cx="255588" cy="255588"/>
            </a:xfrm>
            <a:custGeom>
              <a:avLst/>
              <a:gdLst>
                <a:gd name="T0" fmla="*/ 67 w 68"/>
                <a:gd name="T1" fmla="*/ 41 h 68"/>
                <a:gd name="T2" fmla="*/ 62 w 68"/>
                <a:gd name="T3" fmla="*/ 38 h 68"/>
                <a:gd name="T4" fmla="*/ 62 w 68"/>
                <a:gd name="T5" fmla="*/ 34 h 68"/>
                <a:gd name="T6" fmla="*/ 62 w 68"/>
                <a:gd name="T7" fmla="*/ 30 h 68"/>
                <a:gd name="T8" fmla="*/ 67 w 68"/>
                <a:gd name="T9" fmla="*/ 27 h 68"/>
                <a:gd name="T10" fmla="*/ 67 w 68"/>
                <a:gd name="T11" fmla="*/ 24 h 68"/>
                <a:gd name="T12" fmla="*/ 59 w 68"/>
                <a:gd name="T13" fmla="*/ 10 h 68"/>
                <a:gd name="T14" fmla="*/ 58 w 68"/>
                <a:gd name="T15" fmla="*/ 9 h 68"/>
                <a:gd name="T16" fmla="*/ 57 w 68"/>
                <a:gd name="T17" fmla="*/ 9 h 68"/>
                <a:gd name="T18" fmla="*/ 52 w 68"/>
                <a:gd name="T19" fmla="*/ 12 h 68"/>
                <a:gd name="T20" fmla="*/ 44 w 68"/>
                <a:gd name="T21" fmla="*/ 8 h 68"/>
                <a:gd name="T22" fmla="*/ 44 w 68"/>
                <a:gd name="T23" fmla="*/ 2 h 68"/>
                <a:gd name="T24" fmla="*/ 42 w 68"/>
                <a:gd name="T25" fmla="*/ 0 h 68"/>
                <a:gd name="T26" fmla="*/ 26 w 68"/>
                <a:gd name="T27" fmla="*/ 0 h 68"/>
                <a:gd name="T28" fmla="*/ 24 w 68"/>
                <a:gd name="T29" fmla="*/ 2 h 68"/>
                <a:gd name="T30" fmla="*/ 24 w 68"/>
                <a:gd name="T31" fmla="*/ 8 h 68"/>
                <a:gd name="T32" fmla="*/ 17 w 68"/>
                <a:gd name="T33" fmla="*/ 12 h 68"/>
                <a:gd name="T34" fmla="*/ 11 w 68"/>
                <a:gd name="T35" fmla="*/ 9 h 68"/>
                <a:gd name="T36" fmla="*/ 9 w 68"/>
                <a:gd name="T37" fmla="*/ 10 h 68"/>
                <a:gd name="T38" fmla="*/ 1 w 68"/>
                <a:gd name="T39" fmla="*/ 24 h 68"/>
                <a:gd name="T40" fmla="*/ 0 w 68"/>
                <a:gd name="T41" fmla="*/ 25 h 68"/>
                <a:gd name="T42" fmla="*/ 1 w 68"/>
                <a:gd name="T43" fmla="*/ 27 h 68"/>
                <a:gd name="T44" fmla="*/ 6 w 68"/>
                <a:gd name="T45" fmla="*/ 30 h 68"/>
                <a:gd name="T46" fmla="*/ 6 w 68"/>
                <a:gd name="T47" fmla="*/ 34 h 68"/>
                <a:gd name="T48" fmla="*/ 6 w 68"/>
                <a:gd name="T49" fmla="*/ 38 h 68"/>
                <a:gd name="T50" fmla="*/ 1 w 68"/>
                <a:gd name="T51" fmla="*/ 41 h 68"/>
                <a:gd name="T52" fmla="*/ 1 w 68"/>
                <a:gd name="T53" fmla="*/ 44 h 68"/>
                <a:gd name="T54" fmla="*/ 9 w 68"/>
                <a:gd name="T55" fmla="*/ 58 h 68"/>
                <a:gd name="T56" fmla="*/ 11 w 68"/>
                <a:gd name="T57" fmla="*/ 59 h 68"/>
                <a:gd name="T58" fmla="*/ 17 w 68"/>
                <a:gd name="T59" fmla="*/ 56 h 68"/>
                <a:gd name="T60" fmla="*/ 24 w 68"/>
                <a:gd name="T61" fmla="*/ 60 h 68"/>
                <a:gd name="T62" fmla="*/ 24 w 68"/>
                <a:gd name="T63" fmla="*/ 66 h 68"/>
                <a:gd name="T64" fmla="*/ 26 w 68"/>
                <a:gd name="T65" fmla="*/ 68 h 68"/>
                <a:gd name="T66" fmla="*/ 42 w 68"/>
                <a:gd name="T67" fmla="*/ 68 h 68"/>
                <a:gd name="T68" fmla="*/ 44 w 68"/>
                <a:gd name="T69" fmla="*/ 66 h 68"/>
                <a:gd name="T70" fmla="*/ 44 w 68"/>
                <a:gd name="T71" fmla="*/ 60 h 68"/>
                <a:gd name="T72" fmla="*/ 52 w 68"/>
                <a:gd name="T73" fmla="*/ 56 h 68"/>
                <a:gd name="T74" fmla="*/ 57 w 68"/>
                <a:gd name="T75" fmla="*/ 59 h 68"/>
                <a:gd name="T76" fmla="*/ 58 w 68"/>
                <a:gd name="T77" fmla="*/ 59 h 68"/>
                <a:gd name="T78" fmla="*/ 60 w 68"/>
                <a:gd name="T79" fmla="*/ 58 h 68"/>
                <a:gd name="T80" fmla="*/ 68 w 68"/>
                <a:gd name="T81" fmla="*/ 44 h 68"/>
                <a:gd name="T82" fmla="*/ 67 w 68"/>
                <a:gd name="T83" fmla="*/ 41 h 68"/>
                <a:gd name="T84" fmla="*/ 34 w 68"/>
                <a:gd name="T85" fmla="*/ 48 h 68"/>
                <a:gd name="T86" fmla="*/ 20 w 68"/>
                <a:gd name="T87" fmla="*/ 34 h 68"/>
                <a:gd name="T88" fmla="*/ 34 w 68"/>
                <a:gd name="T89" fmla="*/ 20 h 68"/>
                <a:gd name="T90" fmla="*/ 48 w 68"/>
                <a:gd name="T91" fmla="*/ 34 h 68"/>
                <a:gd name="T92" fmla="*/ 34 w 68"/>
                <a:gd name="T93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8" h="68">
                  <a:moveTo>
                    <a:pt x="67" y="41"/>
                  </a:move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5"/>
                    <a:pt x="62" y="34"/>
                  </a:cubicBezTo>
                  <a:cubicBezTo>
                    <a:pt x="62" y="33"/>
                    <a:pt x="62" y="31"/>
                    <a:pt x="62" y="30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8" y="26"/>
                    <a:pt x="68" y="25"/>
                    <a:pt x="67" y="24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59" y="9"/>
                    <a:pt x="58" y="9"/>
                  </a:cubicBezTo>
                  <a:cubicBezTo>
                    <a:pt x="58" y="9"/>
                    <a:pt x="57" y="9"/>
                    <a:pt x="57" y="9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0" y="10"/>
                    <a:pt x="47" y="9"/>
                    <a:pt x="44" y="8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4" y="1"/>
                    <a:pt x="43" y="0"/>
                    <a:pt x="42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5" y="0"/>
                    <a:pt x="24" y="1"/>
                    <a:pt x="24" y="2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2" y="9"/>
                    <a:pt x="19" y="10"/>
                    <a:pt x="17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9" y="9"/>
                    <a:pt x="9" y="10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5"/>
                    <a:pt x="0" y="25"/>
                  </a:cubicBezTo>
                  <a:cubicBezTo>
                    <a:pt x="1" y="26"/>
                    <a:pt x="1" y="26"/>
                    <a:pt x="1" y="27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3"/>
                    <a:pt x="6" y="34"/>
                  </a:cubicBezTo>
                  <a:cubicBezTo>
                    <a:pt x="6" y="35"/>
                    <a:pt x="6" y="37"/>
                    <a:pt x="6" y="38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2"/>
                    <a:pt x="0" y="43"/>
                    <a:pt x="1" y="44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10" y="59"/>
                    <a:pt x="11" y="59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9" y="58"/>
                    <a:pt x="22" y="59"/>
                    <a:pt x="24" y="60"/>
                  </a:cubicBezTo>
                  <a:cubicBezTo>
                    <a:pt x="24" y="66"/>
                    <a:pt x="24" y="66"/>
                    <a:pt x="24" y="66"/>
                  </a:cubicBezTo>
                  <a:cubicBezTo>
                    <a:pt x="24" y="67"/>
                    <a:pt x="25" y="68"/>
                    <a:pt x="26" y="68"/>
                  </a:cubicBezTo>
                  <a:cubicBezTo>
                    <a:pt x="42" y="68"/>
                    <a:pt x="42" y="68"/>
                    <a:pt x="42" y="68"/>
                  </a:cubicBezTo>
                  <a:cubicBezTo>
                    <a:pt x="43" y="68"/>
                    <a:pt x="44" y="67"/>
                    <a:pt x="44" y="66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7" y="59"/>
                    <a:pt x="50" y="58"/>
                    <a:pt x="52" y="56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7" y="59"/>
                    <a:pt x="58" y="59"/>
                    <a:pt x="58" y="59"/>
                  </a:cubicBezTo>
                  <a:cubicBezTo>
                    <a:pt x="59" y="59"/>
                    <a:pt x="59" y="58"/>
                    <a:pt x="60" y="58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3"/>
                    <a:pt x="68" y="42"/>
                    <a:pt x="67" y="41"/>
                  </a:cubicBezTo>
                  <a:close/>
                  <a:moveTo>
                    <a:pt x="34" y="48"/>
                  </a:moveTo>
                  <a:cubicBezTo>
                    <a:pt x="26" y="48"/>
                    <a:pt x="20" y="42"/>
                    <a:pt x="20" y="34"/>
                  </a:cubicBezTo>
                  <a:cubicBezTo>
                    <a:pt x="20" y="26"/>
                    <a:pt x="26" y="20"/>
                    <a:pt x="34" y="20"/>
                  </a:cubicBezTo>
                  <a:cubicBezTo>
                    <a:pt x="42" y="20"/>
                    <a:pt x="48" y="26"/>
                    <a:pt x="48" y="34"/>
                  </a:cubicBezTo>
                  <a:cubicBezTo>
                    <a:pt x="48" y="42"/>
                    <a:pt x="42" y="48"/>
                    <a:pt x="3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01EC5254-1A00-4459-A392-6671CC3B45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65800" y="3971925"/>
              <a:ext cx="149225" cy="150813"/>
            </a:xfrm>
            <a:custGeom>
              <a:avLst/>
              <a:gdLst>
                <a:gd name="T0" fmla="*/ 39 w 40"/>
                <a:gd name="T1" fmla="*/ 24 h 40"/>
                <a:gd name="T2" fmla="*/ 36 w 40"/>
                <a:gd name="T3" fmla="*/ 22 h 40"/>
                <a:gd name="T4" fmla="*/ 36 w 40"/>
                <a:gd name="T5" fmla="*/ 20 h 40"/>
                <a:gd name="T6" fmla="*/ 36 w 40"/>
                <a:gd name="T7" fmla="*/ 18 h 40"/>
                <a:gd name="T8" fmla="*/ 39 w 40"/>
                <a:gd name="T9" fmla="*/ 16 h 40"/>
                <a:gd name="T10" fmla="*/ 39 w 40"/>
                <a:gd name="T11" fmla="*/ 13 h 40"/>
                <a:gd name="T12" fmla="*/ 35 w 40"/>
                <a:gd name="T13" fmla="*/ 7 h 40"/>
                <a:gd name="T14" fmla="*/ 34 w 40"/>
                <a:gd name="T15" fmla="*/ 6 h 40"/>
                <a:gd name="T16" fmla="*/ 33 w 40"/>
                <a:gd name="T17" fmla="*/ 6 h 40"/>
                <a:gd name="T18" fmla="*/ 30 w 40"/>
                <a:gd name="T19" fmla="*/ 7 h 40"/>
                <a:gd name="T20" fmla="*/ 26 w 40"/>
                <a:gd name="T21" fmla="*/ 5 h 40"/>
                <a:gd name="T22" fmla="*/ 26 w 40"/>
                <a:gd name="T23" fmla="*/ 2 h 40"/>
                <a:gd name="T24" fmla="*/ 24 w 40"/>
                <a:gd name="T25" fmla="*/ 0 h 40"/>
                <a:gd name="T26" fmla="*/ 16 w 40"/>
                <a:gd name="T27" fmla="*/ 0 h 40"/>
                <a:gd name="T28" fmla="*/ 14 w 40"/>
                <a:gd name="T29" fmla="*/ 2 h 40"/>
                <a:gd name="T30" fmla="*/ 14 w 40"/>
                <a:gd name="T31" fmla="*/ 5 h 40"/>
                <a:gd name="T32" fmla="*/ 10 w 40"/>
                <a:gd name="T33" fmla="*/ 7 h 40"/>
                <a:gd name="T34" fmla="*/ 8 w 40"/>
                <a:gd name="T35" fmla="*/ 6 h 40"/>
                <a:gd name="T36" fmla="*/ 5 w 40"/>
                <a:gd name="T37" fmla="*/ 7 h 40"/>
                <a:gd name="T38" fmla="*/ 1 w 40"/>
                <a:gd name="T39" fmla="*/ 13 h 40"/>
                <a:gd name="T40" fmla="*/ 1 w 40"/>
                <a:gd name="T41" fmla="*/ 15 h 40"/>
                <a:gd name="T42" fmla="*/ 1 w 40"/>
                <a:gd name="T43" fmla="*/ 16 h 40"/>
                <a:gd name="T44" fmla="*/ 4 w 40"/>
                <a:gd name="T45" fmla="*/ 18 h 40"/>
                <a:gd name="T46" fmla="*/ 4 w 40"/>
                <a:gd name="T47" fmla="*/ 20 h 40"/>
                <a:gd name="T48" fmla="*/ 4 w 40"/>
                <a:gd name="T49" fmla="*/ 22 h 40"/>
                <a:gd name="T50" fmla="*/ 1 w 40"/>
                <a:gd name="T51" fmla="*/ 24 h 40"/>
                <a:gd name="T52" fmla="*/ 1 w 40"/>
                <a:gd name="T53" fmla="*/ 25 h 40"/>
                <a:gd name="T54" fmla="*/ 1 w 40"/>
                <a:gd name="T55" fmla="*/ 27 h 40"/>
                <a:gd name="T56" fmla="*/ 5 w 40"/>
                <a:gd name="T57" fmla="*/ 33 h 40"/>
                <a:gd name="T58" fmla="*/ 7 w 40"/>
                <a:gd name="T59" fmla="*/ 34 h 40"/>
                <a:gd name="T60" fmla="*/ 10 w 40"/>
                <a:gd name="T61" fmla="*/ 33 h 40"/>
                <a:gd name="T62" fmla="*/ 14 w 40"/>
                <a:gd name="T63" fmla="*/ 35 h 40"/>
                <a:gd name="T64" fmla="*/ 14 w 40"/>
                <a:gd name="T65" fmla="*/ 38 h 40"/>
                <a:gd name="T66" fmla="*/ 16 w 40"/>
                <a:gd name="T67" fmla="*/ 40 h 40"/>
                <a:gd name="T68" fmla="*/ 24 w 40"/>
                <a:gd name="T69" fmla="*/ 40 h 40"/>
                <a:gd name="T70" fmla="*/ 26 w 40"/>
                <a:gd name="T71" fmla="*/ 38 h 40"/>
                <a:gd name="T72" fmla="*/ 26 w 40"/>
                <a:gd name="T73" fmla="*/ 35 h 40"/>
                <a:gd name="T74" fmla="*/ 30 w 40"/>
                <a:gd name="T75" fmla="*/ 33 h 40"/>
                <a:gd name="T76" fmla="*/ 33 w 40"/>
                <a:gd name="T77" fmla="*/ 34 h 40"/>
                <a:gd name="T78" fmla="*/ 34 w 40"/>
                <a:gd name="T79" fmla="*/ 34 h 40"/>
                <a:gd name="T80" fmla="*/ 35 w 40"/>
                <a:gd name="T81" fmla="*/ 33 h 40"/>
                <a:gd name="T82" fmla="*/ 39 w 40"/>
                <a:gd name="T83" fmla="*/ 27 h 40"/>
                <a:gd name="T84" fmla="*/ 39 w 40"/>
                <a:gd name="T85" fmla="*/ 24 h 40"/>
                <a:gd name="T86" fmla="*/ 20 w 40"/>
                <a:gd name="T87" fmla="*/ 28 h 40"/>
                <a:gd name="T88" fmla="*/ 12 w 40"/>
                <a:gd name="T89" fmla="*/ 20 h 40"/>
                <a:gd name="T90" fmla="*/ 20 w 40"/>
                <a:gd name="T91" fmla="*/ 12 h 40"/>
                <a:gd name="T92" fmla="*/ 28 w 40"/>
                <a:gd name="T93" fmla="*/ 20 h 40"/>
                <a:gd name="T94" fmla="*/ 20 w 40"/>
                <a:gd name="T95" fmla="*/ 2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0" h="40">
                  <a:moveTo>
                    <a:pt x="39" y="24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36" y="21"/>
                    <a:pt x="36" y="21"/>
                    <a:pt x="36" y="20"/>
                  </a:cubicBezTo>
                  <a:cubicBezTo>
                    <a:pt x="36" y="19"/>
                    <a:pt x="36" y="19"/>
                    <a:pt x="36" y="18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6"/>
                    <a:pt x="40" y="14"/>
                    <a:pt x="39" y="13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6"/>
                    <a:pt x="35" y="6"/>
                    <a:pt x="34" y="6"/>
                  </a:cubicBezTo>
                  <a:cubicBezTo>
                    <a:pt x="34" y="5"/>
                    <a:pt x="33" y="6"/>
                    <a:pt x="33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6"/>
                    <a:pt x="28" y="6"/>
                    <a:pt x="26" y="5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2" y="7"/>
                    <a:pt x="10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5" y="6"/>
                    <a:pt x="5" y="7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4"/>
                    <a:pt x="0" y="14"/>
                    <a:pt x="1" y="15"/>
                  </a:cubicBezTo>
                  <a:cubicBezTo>
                    <a:pt x="1" y="15"/>
                    <a:pt x="1" y="16"/>
                    <a:pt x="1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20"/>
                  </a:cubicBezTo>
                  <a:cubicBezTo>
                    <a:pt x="4" y="21"/>
                    <a:pt x="4" y="21"/>
                    <a:pt x="4" y="22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5"/>
                    <a:pt x="1" y="25"/>
                  </a:cubicBezTo>
                  <a:cubicBezTo>
                    <a:pt x="0" y="26"/>
                    <a:pt x="0" y="26"/>
                    <a:pt x="1" y="27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4"/>
                    <a:pt x="6" y="35"/>
                    <a:pt x="7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2" y="33"/>
                    <a:pt x="13" y="34"/>
                    <a:pt x="14" y="35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9"/>
                    <a:pt x="15" y="40"/>
                    <a:pt x="16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6" y="39"/>
                    <a:pt x="26" y="38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8" y="34"/>
                    <a:pt x="29" y="34"/>
                    <a:pt x="30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4" y="35"/>
                    <a:pt x="34" y="34"/>
                  </a:cubicBezTo>
                  <a:cubicBezTo>
                    <a:pt x="35" y="34"/>
                    <a:pt x="35" y="34"/>
                    <a:pt x="35" y="33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6"/>
                    <a:pt x="40" y="24"/>
                    <a:pt x="39" y="24"/>
                  </a:cubicBezTo>
                  <a:close/>
                  <a:moveTo>
                    <a:pt x="20" y="28"/>
                  </a:moveTo>
                  <a:cubicBezTo>
                    <a:pt x="16" y="28"/>
                    <a:pt x="12" y="24"/>
                    <a:pt x="12" y="20"/>
                  </a:cubicBezTo>
                  <a:cubicBezTo>
                    <a:pt x="12" y="16"/>
                    <a:pt x="16" y="12"/>
                    <a:pt x="20" y="12"/>
                  </a:cubicBezTo>
                  <a:cubicBezTo>
                    <a:pt x="24" y="12"/>
                    <a:pt x="28" y="16"/>
                    <a:pt x="28" y="20"/>
                  </a:cubicBezTo>
                  <a:cubicBezTo>
                    <a:pt x="28" y="24"/>
                    <a:pt x="24" y="28"/>
                    <a:pt x="20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3B51990-39B5-44BB-9B1E-6C7A0301F6D2}"/>
              </a:ext>
            </a:extLst>
          </p:cNvPr>
          <p:cNvGrpSpPr/>
          <p:nvPr/>
        </p:nvGrpSpPr>
        <p:grpSpPr>
          <a:xfrm>
            <a:off x="7303891" y="4948221"/>
            <a:ext cx="360363" cy="361950"/>
            <a:chOff x="4833938" y="3970338"/>
            <a:chExt cx="360363" cy="361950"/>
          </a:xfrm>
          <a:solidFill>
            <a:srgbClr val="8D198E"/>
          </a:solidFill>
        </p:grpSpPr>
        <p:sp>
          <p:nvSpPr>
            <p:cNvPr id="39" name="Freeform 55">
              <a:extLst>
                <a:ext uri="{FF2B5EF4-FFF2-40B4-BE49-F238E27FC236}">
                  <a16:creationId xmlns:a16="http://schemas.microsoft.com/office/drawing/2014/main" id="{EBB6B570-48C2-4C49-8DFD-7D448FC87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3938" y="4030663"/>
              <a:ext cx="300038" cy="301625"/>
            </a:xfrm>
            <a:custGeom>
              <a:avLst/>
              <a:gdLst>
                <a:gd name="T0" fmla="*/ 14 w 80"/>
                <a:gd name="T1" fmla="*/ 72 h 80"/>
                <a:gd name="T2" fmla="*/ 8 w 80"/>
                <a:gd name="T3" fmla="*/ 66 h 80"/>
                <a:gd name="T4" fmla="*/ 8 w 80"/>
                <a:gd name="T5" fmla="*/ 0 h 80"/>
                <a:gd name="T6" fmla="*/ 2 w 80"/>
                <a:gd name="T7" fmla="*/ 0 h 80"/>
                <a:gd name="T8" fmla="*/ 0 w 80"/>
                <a:gd name="T9" fmla="*/ 2 h 80"/>
                <a:gd name="T10" fmla="*/ 0 w 80"/>
                <a:gd name="T11" fmla="*/ 78 h 80"/>
                <a:gd name="T12" fmla="*/ 2 w 80"/>
                <a:gd name="T13" fmla="*/ 80 h 80"/>
                <a:gd name="T14" fmla="*/ 78 w 80"/>
                <a:gd name="T15" fmla="*/ 80 h 80"/>
                <a:gd name="T16" fmla="*/ 80 w 80"/>
                <a:gd name="T17" fmla="*/ 78 h 80"/>
                <a:gd name="T18" fmla="*/ 80 w 80"/>
                <a:gd name="T19" fmla="*/ 72 h 80"/>
                <a:gd name="T20" fmla="*/ 14 w 80"/>
                <a:gd name="T21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0">
                  <a:moveTo>
                    <a:pt x="14" y="72"/>
                  </a:moveTo>
                  <a:cubicBezTo>
                    <a:pt x="11" y="72"/>
                    <a:pt x="8" y="69"/>
                    <a:pt x="8" y="66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9"/>
                    <a:pt x="1" y="80"/>
                    <a:pt x="2" y="80"/>
                  </a:cubicBezTo>
                  <a:cubicBezTo>
                    <a:pt x="78" y="80"/>
                    <a:pt x="78" y="80"/>
                    <a:pt x="78" y="80"/>
                  </a:cubicBezTo>
                  <a:cubicBezTo>
                    <a:pt x="79" y="80"/>
                    <a:pt x="80" y="79"/>
                    <a:pt x="80" y="78"/>
                  </a:cubicBezTo>
                  <a:cubicBezTo>
                    <a:pt x="80" y="72"/>
                    <a:pt x="80" y="72"/>
                    <a:pt x="80" y="72"/>
                  </a:cubicBezTo>
                  <a:lnTo>
                    <a:pt x="14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56">
              <a:extLst>
                <a:ext uri="{FF2B5EF4-FFF2-40B4-BE49-F238E27FC236}">
                  <a16:creationId xmlns:a16="http://schemas.microsoft.com/office/drawing/2014/main" id="{0451C7CD-1BFF-4075-ABE0-F1065B65FA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78388" y="3970338"/>
              <a:ext cx="315913" cy="317500"/>
            </a:xfrm>
            <a:custGeom>
              <a:avLst/>
              <a:gdLst>
                <a:gd name="T0" fmla="*/ 82 w 84"/>
                <a:gd name="T1" fmla="*/ 0 h 84"/>
                <a:gd name="T2" fmla="*/ 2 w 84"/>
                <a:gd name="T3" fmla="*/ 0 h 84"/>
                <a:gd name="T4" fmla="*/ 0 w 84"/>
                <a:gd name="T5" fmla="*/ 2 h 84"/>
                <a:gd name="T6" fmla="*/ 0 w 84"/>
                <a:gd name="T7" fmla="*/ 82 h 84"/>
                <a:gd name="T8" fmla="*/ 2 w 84"/>
                <a:gd name="T9" fmla="*/ 84 h 84"/>
                <a:gd name="T10" fmla="*/ 82 w 84"/>
                <a:gd name="T11" fmla="*/ 84 h 84"/>
                <a:gd name="T12" fmla="*/ 84 w 84"/>
                <a:gd name="T13" fmla="*/ 82 h 84"/>
                <a:gd name="T14" fmla="*/ 84 w 84"/>
                <a:gd name="T15" fmla="*/ 2 h 84"/>
                <a:gd name="T16" fmla="*/ 82 w 84"/>
                <a:gd name="T17" fmla="*/ 0 h 84"/>
                <a:gd name="T18" fmla="*/ 40 w 84"/>
                <a:gd name="T19" fmla="*/ 68 h 84"/>
                <a:gd name="T20" fmla="*/ 16 w 84"/>
                <a:gd name="T21" fmla="*/ 68 h 84"/>
                <a:gd name="T22" fmla="*/ 14 w 84"/>
                <a:gd name="T23" fmla="*/ 66 h 84"/>
                <a:gd name="T24" fmla="*/ 16 w 84"/>
                <a:gd name="T25" fmla="*/ 64 h 84"/>
                <a:gd name="T26" fmla="*/ 40 w 84"/>
                <a:gd name="T27" fmla="*/ 64 h 84"/>
                <a:gd name="T28" fmla="*/ 42 w 84"/>
                <a:gd name="T29" fmla="*/ 66 h 84"/>
                <a:gd name="T30" fmla="*/ 40 w 84"/>
                <a:gd name="T31" fmla="*/ 68 h 84"/>
                <a:gd name="T32" fmla="*/ 68 w 84"/>
                <a:gd name="T33" fmla="*/ 60 h 84"/>
                <a:gd name="T34" fmla="*/ 16 w 84"/>
                <a:gd name="T35" fmla="*/ 60 h 84"/>
                <a:gd name="T36" fmla="*/ 14 w 84"/>
                <a:gd name="T37" fmla="*/ 58 h 84"/>
                <a:gd name="T38" fmla="*/ 16 w 84"/>
                <a:gd name="T39" fmla="*/ 56 h 84"/>
                <a:gd name="T40" fmla="*/ 68 w 84"/>
                <a:gd name="T41" fmla="*/ 56 h 84"/>
                <a:gd name="T42" fmla="*/ 70 w 84"/>
                <a:gd name="T43" fmla="*/ 58 h 84"/>
                <a:gd name="T44" fmla="*/ 68 w 84"/>
                <a:gd name="T45" fmla="*/ 60 h 84"/>
                <a:gd name="T46" fmla="*/ 68 w 84"/>
                <a:gd name="T47" fmla="*/ 52 h 84"/>
                <a:gd name="T48" fmla="*/ 16 w 84"/>
                <a:gd name="T49" fmla="*/ 52 h 84"/>
                <a:gd name="T50" fmla="*/ 14 w 84"/>
                <a:gd name="T51" fmla="*/ 50 h 84"/>
                <a:gd name="T52" fmla="*/ 16 w 84"/>
                <a:gd name="T53" fmla="*/ 48 h 84"/>
                <a:gd name="T54" fmla="*/ 68 w 84"/>
                <a:gd name="T55" fmla="*/ 48 h 84"/>
                <a:gd name="T56" fmla="*/ 70 w 84"/>
                <a:gd name="T57" fmla="*/ 50 h 84"/>
                <a:gd name="T58" fmla="*/ 68 w 84"/>
                <a:gd name="T59" fmla="*/ 52 h 84"/>
                <a:gd name="T60" fmla="*/ 68 w 84"/>
                <a:gd name="T61" fmla="*/ 44 h 84"/>
                <a:gd name="T62" fmla="*/ 16 w 84"/>
                <a:gd name="T63" fmla="*/ 44 h 84"/>
                <a:gd name="T64" fmla="*/ 14 w 84"/>
                <a:gd name="T65" fmla="*/ 42 h 84"/>
                <a:gd name="T66" fmla="*/ 16 w 84"/>
                <a:gd name="T67" fmla="*/ 40 h 84"/>
                <a:gd name="T68" fmla="*/ 68 w 84"/>
                <a:gd name="T69" fmla="*/ 40 h 84"/>
                <a:gd name="T70" fmla="*/ 70 w 84"/>
                <a:gd name="T71" fmla="*/ 42 h 84"/>
                <a:gd name="T72" fmla="*/ 68 w 84"/>
                <a:gd name="T73" fmla="*/ 44 h 84"/>
                <a:gd name="T74" fmla="*/ 68 w 84"/>
                <a:gd name="T75" fmla="*/ 36 h 84"/>
                <a:gd name="T76" fmla="*/ 16 w 84"/>
                <a:gd name="T77" fmla="*/ 36 h 84"/>
                <a:gd name="T78" fmla="*/ 14 w 84"/>
                <a:gd name="T79" fmla="*/ 34 h 84"/>
                <a:gd name="T80" fmla="*/ 16 w 84"/>
                <a:gd name="T81" fmla="*/ 32 h 84"/>
                <a:gd name="T82" fmla="*/ 68 w 84"/>
                <a:gd name="T83" fmla="*/ 32 h 84"/>
                <a:gd name="T84" fmla="*/ 70 w 84"/>
                <a:gd name="T85" fmla="*/ 34 h 84"/>
                <a:gd name="T86" fmla="*/ 68 w 84"/>
                <a:gd name="T87" fmla="*/ 36 h 84"/>
                <a:gd name="T88" fmla="*/ 68 w 84"/>
                <a:gd name="T89" fmla="*/ 28 h 84"/>
                <a:gd name="T90" fmla="*/ 16 w 84"/>
                <a:gd name="T91" fmla="*/ 28 h 84"/>
                <a:gd name="T92" fmla="*/ 14 w 84"/>
                <a:gd name="T93" fmla="*/ 26 h 84"/>
                <a:gd name="T94" fmla="*/ 16 w 84"/>
                <a:gd name="T95" fmla="*/ 24 h 84"/>
                <a:gd name="T96" fmla="*/ 68 w 84"/>
                <a:gd name="T97" fmla="*/ 24 h 84"/>
                <a:gd name="T98" fmla="*/ 70 w 84"/>
                <a:gd name="T99" fmla="*/ 26 h 84"/>
                <a:gd name="T100" fmla="*/ 68 w 84"/>
                <a:gd name="T101" fmla="*/ 28 h 84"/>
                <a:gd name="T102" fmla="*/ 68 w 84"/>
                <a:gd name="T103" fmla="*/ 20 h 84"/>
                <a:gd name="T104" fmla="*/ 16 w 84"/>
                <a:gd name="T105" fmla="*/ 20 h 84"/>
                <a:gd name="T106" fmla="*/ 14 w 84"/>
                <a:gd name="T107" fmla="*/ 18 h 84"/>
                <a:gd name="T108" fmla="*/ 16 w 84"/>
                <a:gd name="T109" fmla="*/ 16 h 84"/>
                <a:gd name="T110" fmla="*/ 68 w 84"/>
                <a:gd name="T111" fmla="*/ 16 h 84"/>
                <a:gd name="T112" fmla="*/ 70 w 84"/>
                <a:gd name="T113" fmla="*/ 18 h 84"/>
                <a:gd name="T114" fmla="*/ 68 w 84"/>
                <a:gd name="T11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4" h="84">
                  <a:moveTo>
                    <a:pt x="8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3"/>
                    <a:pt x="1" y="84"/>
                    <a:pt x="2" y="84"/>
                  </a:cubicBezTo>
                  <a:cubicBezTo>
                    <a:pt x="82" y="84"/>
                    <a:pt x="82" y="84"/>
                    <a:pt x="82" y="84"/>
                  </a:cubicBezTo>
                  <a:cubicBezTo>
                    <a:pt x="83" y="84"/>
                    <a:pt x="84" y="83"/>
                    <a:pt x="84" y="82"/>
                  </a:cubicBezTo>
                  <a:cubicBezTo>
                    <a:pt x="84" y="2"/>
                    <a:pt x="84" y="2"/>
                    <a:pt x="84" y="2"/>
                  </a:cubicBezTo>
                  <a:cubicBezTo>
                    <a:pt x="84" y="1"/>
                    <a:pt x="83" y="0"/>
                    <a:pt x="82" y="0"/>
                  </a:cubicBezTo>
                  <a:close/>
                  <a:moveTo>
                    <a:pt x="40" y="68"/>
                  </a:move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4" y="67"/>
                    <a:pt x="14" y="66"/>
                  </a:cubicBezTo>
                  <a:cubicBezTo>
                    <a:pt x="14" y="65"/>
                    <a:pt x="15" y="64"/>
                    <a:pt x="16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1" y="64"/>
                    <a:pt x="42" y="65"/>
                    <a:pt x="42" y="66"/>
                  </a:cubicBezTo>
                  <a:cubicBezTo>
                    <a:pt x="42" y="67"/>
                    <a:pt x="41" y="68"/>
                    <a:pt x="40" y="68"/>
                  </a:cubicBezTo>
                  <a:close/>
                  <a:moveTo>
                    <a:pt x="68" y="60"/>
                  </a:move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4" y="59"/>
                    <a:pt x="14" y="58"/>
                  </a:cubicBezTo>
                  <a:cubicBezTo>
                    <a:pt x="14" y="57"/>
                    <a:pt x="15" y="56"/>
                    <a:pt x="1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9" y="56"/>
                    <a:pt x="70" y="57"/>
                    <a:pt x="70" y="58"/>
                  </a:cubicBezTo>
                  <a:cubicBezTo>
                    <a:pt x="70" y="59"/>
                    <a:pt x="69" y="60"/>
                    <a:pt x="68" y="60"/>
                  </a:cubicBezTo>
                  <a:close/>
                  <a:moveTo>
                    <a:pt x="68" y="52"/>
                  </a:moveTo>
                  <a:cubicBezTo>
                    <a:pt x="16" y="52"/>
                    <a:pt x="16" y="52"/>
                    <a:pt x="16" y="52"/>
                  </a:cubicBezTo>
                  <a:cubicBezTo>
                    <a:pt x="15" y="52"/>
                    <a:pt x="14" y="51"/>
                    <a:pt x="14" y="50"/>
                  </a:cubicBezTo>
                  <a:cubicBezTo>
                    <a:pt x="14" y="49"/>
                    <a:pt x="15" y="48"/>
                    <a:pt x="16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9" y="48"/>
                    <a:pt x="70" y="49"/>
                    <a:pt x="70" y="50"/>
                  </a:cubicBezTo>
                  <a:cubicBezTo>
                    <a:pt x="70" y="51"/>
                    <a:pt x="69" y="52"/>
                    <a:pt x="68" y="52"/>
                  </a:cubicBezTo>
                  <a:close/>
                  <a:moveTo>
                    <a:pt x="68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5" y="44"/>
                    <a:pt x="14" y="43"/>
                    <a:pt x="14" y="42"/>
                  </a:cubicBezTo>
                  <a:cubicBezTo>
                    <a:pt x="14" y="41"/>
                    <a:pt x="15" y="40"/>
                    <a:pt x="16" y="40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9" y="40"/>
                    <a:pt x="70" y="41"/>
                    <a:pt x="70" y="42"/>
                  </a:cubicBezTo>
                  <a:cubicBezTo>
                    <a:pt x="70" y="43"/>
                    <a:pt x="69" y="44"/>
                    <a:pt x="68" y="44"/>
                  </a:cubicBezTo>
                  <a:close/>
                  <a:moveTo>
                    <a:pt x="68" y="36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6"/>
                    <a:pt x="14" y="35"/>
                    <a:pt x="14" y="34"/>
                  </a:cubicBezTo>
                  <a:cubicBezTo>
                    <a:pt x="14" y="33"/>
                    <a:pt x="15" y="32"/>
                    <a:pt x="16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9" y="32"/>
                    <a:pt x="70" y="33"/>
                    <a:pt x="70" y="34"/>
                  </a:cubicBezTo>
                  <a:cubicBezTo>
                    <a:pt x="70" y="35"/>
                    <a:pt x="69" y="36"/>
                    <a:pt x="68" y="36"/>
                  </a:cubicBezTo>
                  <a:close/>
                  <a:moveTo>
                    <a:pt x="68" y="28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4" y="27"/>
                    <a:pt x="14" y="26"/>
                  </a:cubicBezTo>
                  <a:cubicBezTo>
                    <a:pt x="14" y="25"/>
                    <a:pt x="15" y="24"/>
                    <a:pt x="16" y="24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70" y="25"/>
                    <a:pt x="70" y="26"/>
                  </a:cubicBezTo>
                  <a:cubicBezTo>
                    <a:pt x="70" y="27"/>
                    <a:pt x="69" y="28"/>
                    <a:pt x="68" y="28"/>
                  </a:cubicBezTo>
                  <a:close/>
                  <a:moveTo>
                    <a:pt x="68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19"/>
                    <a:pt x="14" y="18"/>
                  </a:cubicBezTo>
                  <a:cubicBezTo>
                    <a:pt x="14" y="17"/>
                    <a:pt x="15" y="16"/>
                    <a:pt x="16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9" y="16"/>
                    <a:pt x="70" y="17"/>
                    <a:pt x="70" y="18"/>
                  </a:cubicBezTo>
                  <a:cubicBezTo>
                    <a:pt x="70" y="19"/>
                    <a:pt x="69" y="20"/>
                    <a:pt x="6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450955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0E06882-E379-11BC-54AB-34D0B79A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" y="365126"/>
            <a:ext cx="11239500" cy="548494"/>
          </a:xfrm>
        </p:spPr>
        <p:txBody>
          <a:bodyPr>
            <a:noAutofit/>
          </a:bodyPr>
          <a:lstStyle/>
          <a:p>
            <a:pPr algn="ctr"/>
            <a:r>
              <a:rPr lang="en-IN" sz="2800" dirty="0">
                <a:latin typeface="Arial Black" panose="020B0A04020102020204" pitchFamily="34" charset="0"/>
              </a:rPr>
              <a:t>Impact of Workplace Culture on Employee Psychology</a:t>
            </a:r>
            <a:endParaRPr lang="en-ID" sz="2800" dirty="0">
              <a:latin typeface="Arial Black" panose="020B0A040201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EF549D8-75E0-CE49-C22C-6609BE24463D}"/>
              </a:ext>
            </a:extLst>
          </p:cNvPr>
          <p:cNvGrpSpPr/>
          <p:nvPr/>
        </p:nvGrpSpPr>
        <p:grpSpPr>
          <a:xfrm>
            <a:off x="4202761" y="2039053"/>
            <a:ext cx="3786477" cy="3469858"/>
            <a:chOff x="3898092" y="2047924"/>
            <a:chExt cx="3786477" cy="3469858"/>
          </a:xfrm>
        </p:grpSpPr>
        <p:sp>
          <p:nvSpPr>
            <p:cNvPr id="6" name="Freeform: Shape 4">
              <a:extLst>
                <a:ext uri="{FF2B5EF4-FFF2-40B4-BE49-F238E27FC236}">
                  <a16:creationId xmlns:a16="http://schemas.microsoft.com/office/drawing/2014/main" id="{3F61F74A-B348-B644-770A-0BECBE36FF36}"/>
                </a:ext>
              </a:extLst>
            </p:cNvPr>
            <p:cNvSpPr/>
            <p:nvPr/>
          </p:nvSpPr>
          <p:spPr>
            <a:xfrm>
              <a:off x="5753406" y="2102177"/>
              <a:ext cx="1405232" cy="1574277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78D2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 dirty="0"/>
            </a:p>
          </p:txBody>
        </p:sp>
        <p:sp>
          <p:nvSpPr>
            <p:cNvPr id="7" name="Freeform: Shape 5">
              <a:extLst>
                <a:ext uri="{FF2B5EF4-FFF2-40B4-BE49-F238E27FC236}">
                  <a16:creationId xmlns:a16="http://schemas.microsoft.com/office/drawing/2014/main" id="{E49FF311-A7EA-CA8A-50BE-898AE3C09ED7}"/>
                </a:ext>
              </a:extLst>
            </p:cNvPr>
            <p:cNvSpPr/>
            <p:nvPr/>
          </p:nvSpPr>
          <p:spPr>
            <a:xfrm rot="3600000">
              <a:off x="6117085" y="3085285"/>
              <a:ext cx="1478551" cy="1656416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74BD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 dirty="0"/>
            </a:p>
          </p:txBody>
        </p:sp>
        <p:sp>
          <p:nvSpPr>
            <p:cNvPr id="8" name="Freeform: Shape 6">
              <a:extLst>
                <a:ext uri="{FF2B5EF4-FFF2-40B4-BE49-F238E27FC236}">
                  <a16:creationId xmlns:a16="http://schemas.microsoft.com/office/drawing/2014/main" id="{1F99FDC4-37DA-D73C-F526-C1561C84F53A}"/>
                </a:ext>
              </a:extLst>
            </p:cNvPr>
            <p:cNvSpPr/>
            <p:nvPr/>
          </p:nvSpPr>
          <p:spPr>
            <a:xfrm rot="7200000">
              <a:off x="5481359" y="3958964"/>
              <a:ext cx="1470377" cy="1647259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BDD7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46AC6A-15F3-5B07-83CB-C184476EA114}"/>
                </a:ext>
              </a:extLst>
            </p:cNvPr>
            <p:cNvSpPr/>
            <p:nvPr/>
          </p:nvSpPr>
          <p:spPr>
            <a:xfrm rot="10800000">
              <a:off x="4399180" y="3830922"/>
              <a:ext cx="1478803" cy="1656698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CDE4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C910581-095D-3C96-3DC6-387BBEFC4AF1}"/>
                </a:ext>
              </a:extLst>
            </p:cNvPr>
            <p:cNvSpPr/>
            <p:nvPr/>
          </p:nvSpPr>
          <p:spPr>
            <a:xfrm rot="14400000">
              <a:off x="3986522" y="2818568"/>
              <a:ext cx="1470184" cy="1647043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0E86439-64E4-AA32-455D-2ECC88E64ECB}"/>
                </a:ext>
              </a:extLst>
            </p:cNvPr>
            <p:cNvSpPr/>
            <p:nvPr/>
          </p:nvSpPr>
          <p:spPr>
            <a:xfrm rot="18000000">
              <a:off x="4649900" y="1959494"/>
              <a:ext cx="1470184" cy="1647043"/>
            </a:xfrm>
            <a:custGeom>
              <a:avLst/>
              <a:gdLst>
                <a:gd name="connsiteX0" fmla="*/ 96641 w 1532517"/>
                <a:gd name="connsiteY0" fmla="*/ 0 h 1716874"/>
                <a:gd name="connsiteX1" fmla="*/ 1522626 w 1532517"/>
                <a:gd name="connsiteY1" fmla="*/ 758191 h 1716874"/>
                <a:gd name="connsiteX2" fmla="*/ 1532517 w 1532517"/>
                <a:gd name="connsiteY2" fmla="*/ 774471 h 1716874"/>
                <a:gd name="connsiteX3" fmla="*/ 988420 w 1532517"/>
                <a:gd name="connsiteY3" fmla="*/ 1716874 h 1716874"/>
                <a:gd name="connsiteX4" fmla="*/ 0 w 1532517"/>
                <a:gd name="connsiteY4" fmla="*/ 4880 h 171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2517" h="1716874">
                  <a:moveTo>
                    <a:pt x="96641" y="0"/>
                  </a:moveTo>
                  <a:cubicBezTo>
                    <a:pt x="690236" y="0"/>
                    <a:pt x="1213587" y="300753"/>
                    <a:pt x="1522626" y="758191"/>
                  </a:cubicBezTo>
                  <a:lnTo>
                    <a:pt x="1532517" y="774471"/>
                  </a:lnTo>
                  <a:lnTo>
                    <a:pt x="988420" y="1716874"/>
                  </a:lnTo>
                  <a:lnTo>
                    <a:pt x="0" y="4880"/>
                  </a:lnTo>
                  <a:close/>
                </a:path>
              </a:pathLst>
            </a:custGeom>
            <a:solidFill>
              <a:srgbClr val="98DB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D" dirty="0"/>
            </a:p>
          </p:txBody>
        </p:sp>
      </p:grpSp>
      <p:sp>
        <p:nvSpPr>
          <p:cNvPr id="12" name="Rectangle: Rounded Corners 21">
            <a:extLst>
              <a:ext uri="{FF2B5EF4-FFF2-40B4-BE49-F238E27FC236}">
                <a16:creationId xmlns:a16="http://schemas.microsoft.com/office/drawing/2014/main" id="{D15587C2-0665-470B-436D-4C4BD2BD0C0F}"/>
              </a:ext>
            </a:extLst>
          </p:cNvPr>
          <p:cNvSpPr/>
          <p:nvPr/>
        </p:nvSpPr>
        <p:spPr>
          <a:xfrm>
            <a:off x="8982298" y="1881165"/>
            <a:ext cx="98005" cy="692085"/>
          </a:xfrm>
          <a:prstGeom prst="roundRect">
            <a:avLst>
              <a:gd name="adj" fmla="val 50000"/>
            </a:avLst>
          </a:prstGeom>
          <a:solidFill>
            <a:srgbClr val="78D2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: Rounded Corners 22">
            <a:extLst>
              <a:ext uri="{FF2B5EF4-FFF2-40B4-BE49-F238E27FC236}">
                <a16:creationId xmlns:a16="http://schemas.microsoft.com/office/drawing/2014/main" id="{87DE393E-04DD-5198-09AB-118D93B495EC}"/>
              </a:ext>
            </a:extLst>
          </p:cNvPr>
          <p:cNvSpPr/>
          <p:nvPr/>
        </p:nvSpPr>
        <p:spPr>
          <a:xfrm>
            <a:off x="8982298" y="3417259"/>
            <a:ext cx="98005" cy="692085"/>
          </a:xfrm>
          <a:prstGeom prst="roundRect">
            <a:avLst>
              <a:gd name="adj" fmla="val 50000"/>
            </a:avLst>
          </a:prstGeom>
          <a:solidFill>
            <a:srgbClr val="74BD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: Rounded Corners 23">
            <a:extLst>
              <a:ext uri="{FF2B5EF4-FFF2-40B4-BE49-F238E27FC236}">
                <a16:creationId xmlns:a16="http://schemas.microsoft.com/office/drawing/2014/main" id="{5F4B4F5C-08B5-3FCB-98D6-EA45E296EE91}"/>
              </a:ext>
            </a:extLst>
          </p:cNvPr>
          <p:cNvSpPr/>
          <p:nvPr/>
        </p:nvSpPr>
        <p:spPr>
          <a:xfrm>
            <a:off x="8982298" y="4953352"/>
            <a:ext cx="98005" cy="692085"/>
          </a:xfrm>
          <a:prstGeom prst="roundRect">
            <a:avLst>
              <a:gd name="adj" fmla="val 50000"/>
            </a:avLst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: Rounded Corners 25">
            <a:extLst>
              <a:ext uri="{FF2B5EF4-FFF2-40B4-BE49-F238E27FC236}">
                <a16:creationId xmlns:a16="http://schemas.microsoft.com/office/drawing/2014/main" id="{7E451366-6C6B-E6EF-DDC4-A08FA7AB6824}"/>
              </a:ext>
            </a:extLst>
          </p:cNvPr>
          <p:cNvSpPr/>
          <p:nvPr/>
        </p:nvSpPr>
        <p:spPr>
          <a:xfrm>
            <a:off x="3024813" y="1881165"/>
            <a:ext cx="98005" cy="692085"/>
          </a:xfrm>
          <a:prstGeom prst="roundRect">
            <a:avLst>
              <a:gd name="adj" fmla="val 50000"/>
            </a:avLst>
          </a:prstGeom>
          <a:solidFill>
            <a:srgbClr val="98DB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: Rounded Corners 28">
            <a:extLst>
              <a:ext uri="{FF2B5EF4-FFF2-40B4-BE49-F238E27FC236}">
                <a16:creationId xmlns:a16="http://schemas.microsoft.com/office/drawing/2014/main" id="{51CADF41-F7CE-574B-F6F8-F4791F8DF4B9}"/>
              </a:ext>
            </a:extLst>
          </p:cNvPr>
          <p:cNvSpPr/>
          <p:nvPr/>
        </p:nvSpPr>
        <p:spPr>
          <a:xfrm>
            <a:off x="3024813" y="3417259"/>
            <a:ext cx="98005" cy="692085"/>
          </a:xfrm>
          <a:prstGeom prst="roundRect">
            <a:avLst>
              <a:gd name="adj" fmla="val 50000"/>
            </a:avLst>
          </a:prstGeom>
          <a:solidFill>
            <a:srgbClr val="A9D1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Rectangle: Rounded Corners 29">
            <a:extLst>
              <a:ext uri="{FF2B5EF4-FFF2-40B4-BE49-F238E27FC236}">
                <a16:creationId xmlns:a16="http://schemas.microsoft.com/office/drawing/2014/main" id="{7EFC4D72-7BBC-A1F5-B94A-88F101100FC5}"/>
              </a:ext>
            </a:extLst>
          </p:cNvPr>
          <p:cNvSpPr/>
          <p:nvPr/>
        </p:nvSpPr>
        <p:spPr>
          <a:xfrm>
            <a:off x="3024813" y="4953352"/>
            <a:ext cx="98005" cy="692085"/>
          </a:xfrm>
          <a:prstGeom prst="roundRect">
            <a:avLst>
              <a:gd name="adj" fmla="val 50000"/>
            </a:avLst>
          </a:prstGeom>
          <a:solidFill>
            <a:srgbClr val="CDE4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FAF2E8-95BF-2CE0-CB58-A857D63EDFFB}"/>
              </a:ext>
            </a:extLst>
          </p:cNvPr>
          <p:cNvSpPr txBox="1"/>
          <p:nvPr/>
        </p:nvSpPr>
        <p:spPr>
          <a:xfrm>
            <a:off x="569423" y="2056483"/>
            <a:ext cx="23869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b="1" dirty="0">
                <a:latin typeface="Arial "/>
              </a:rPr>
              <a:t>Inclusive culture</a:t>
            </a:r>
            <a:endParaRPr lang="en-ID" b="1" dirty="0">
              <a:latin typeface="Arial 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6068B5-9E94-6F5F-C5B0-C459B31FC62F}"/>
              </a:ext>
            </a:extLst>
          </p:cNvPr>
          <p:cNvSpPr txBox="1"/>
          <p:nvPr/>
        </p:nvSpPr>
        <p:spPr>
          <a:xfrm>
            <a:off x="3128932" y="187326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98DBAF"/>
                </a:solidFill>
              </a:rPr>
              <a:t>1</a:t>
            </a:r>
            <a:endParaRPr lang="en-ID" sz="4000" b="1" dirty="0">
              <a:solidFill>
                <a:srgbClr val="98DBA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BF343F-FA46-EEDE-D1B4-A062397354F6}"/>
              </a:ext>
            </a:extLst>
          </p:cNvPr>
          <p:cNvSpPr txBox="1"/>
          <p:nvPr/>
        </p:nvSpPr>
        <p:spPr>
          <a:xfrm>
            <a:off x="3128932" y="340145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A9D18E"/>
                </a:solidFill>
              </a:rPr>
              <a:t>2</a:t>
            </a:r>
            <a:endParaRPr lang="en-ID" sz="4000" b="1" dirty="0">
              <a:solidFill>
                <a:srgbClr val="A9D18E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805323-29FA-32FB-6FCA-A3C3F08C91D1}"/>
              </a:ext>
            </a:extLst>
          </p:cNvPr>
          <p:cNvSpPr txBox="1"/>
          <p:nvPr/>
        </p:nvSpPr>
        <p:spPr>
          <a:xfrm>
            <a:off x="3128932" y="49375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CDE4AC"/>
                </a:solidFill>
              </a:rPr>
              <a:t>3</a:t>
            </a:r>
            <a:endParaRPr lang="en-ID" sz="4000" b="1" dirty="0">
              <a:solidFill>
                <a:srgbClr val="CDE4AC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852200-671A-6872-85A9-B2466518C4CE}"/>
              </a:ext>
            </a:extLst>
          </p:cNvPr>
          <p:cNvSpPr txBox="1"/>
          <p:nvPr/>
        </p:nvSpPr>
        <p:spPr>
          <a:xfrm>
            <a:off x="8530335" y="187326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78D2D3"/>
                </a:solidFill>
              </a:rPr>
              <a:t>4</a:t>
            </a:r>
            <a:endParaRPr lang="en-ID" sz="4000" b="1" dirty="0">
              <a:solidFill>
                <a:srgbClr val="78D2D3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CE0166-35FB-F7E8-8D97-092C52CDA849}"/>
              </a:ext>
            </a:extLst>
          </p:cNvPr>
          <p:cNvSpPr txBox="1"/>
          <p:nvPr/>
        </p:nvSpPr>
        <p:spPr>
          <a:xfrm>
            <a:off x="8530335" y="340145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74BDE0"/>
                </a:solidFill>
              </a:rPr>
              <a:t>5</a:t>
            </a:r>
            <a:endParaRPr lang="en-ID" sz="4000" b="1" dirty="0">
              <a:solidFill>
                <a:srgbClr val="74BDE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06CE1D-6D7A-DFA6-5406-0F5EB0736BFC}"/>
              </a:ext>
            </a:extLst>
          </p:cNvPr>
          <p:cNvSpPr txBox="1"/>
          <p:nvPr/>
        </p:nvSpPr>
        <p:spPr>
          <a:xfrm>
            <a:off x="8530335" y="4937551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DD7EE"/>
                </a:solidFill>
              </a:rPr>
              <a:t>6</a:t>
            </a:r>
            <a:endParaRPr lang="en-ID" sz="4000" b="1" dirty="0">
              <a:solidFill>
                <a:srgbClr val="BDD7EE"/>
              </a:solidFill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36FC7630-B811-9E8A-13A1-A67B220F0A92}"/>
              </a:ext>
            </a:extLst>
          </p:cNvPr>
          <p:cNvSpPr txBox="1">
            <a:spLocks/>
          </p:cNvSpPr>
          <p:nvPr/>
        </p:nvSpPr>
        <p:spPr>
          <a:xfrm>
            <a:off x="1602264" y="1446599"/>
            <a:ext cx="8738255" cy="33787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71707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"/>
              </a:rPr>
              <a:t>How organizational culture shapes employee attitudes and behaviours</a:t>
            </a:r>
            <a:endParaRPr 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Arial 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D510A2-CC53-AA4B-1FE7-75F6328F34E4}"/>
              </a:ext>
            </a:extLst>
          </p:cNvPr>
          <p:cNvSpPr txBox="1"/>
          <p:nvPr/>
        </p:nvSpPr>
        <p:spPr>
          <a:xfrm>
            <a:off x="248195" y="3564694"/>
            <a:ext cx="27081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b="1" dirty="0">
                <a:latin typeface="Arial "/>
              </a:rPr>
              <a:t>Employee Engagement</a:t>
            </a:r>
            <a:endParaRPr lang="en-ID" b="1" dirty="0">
              <a:latin typeface="Arial 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A86870-3787-DC92-7872-520CA94B0846}"/>
              </a:ext>
            </a:extLst>
          </p:cNvPr>
          <p:cNvSpPr txBox="1"/>
          <p:nvPr/>
        </p:nvSpPr>
        <p:spPr>
          <a:xfrm>
            <a:off x="0" y="5141011"/>
            <a:ext cx="29835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IN" b="1" dirty="0">
                <a:latin typeface="Arial "/>
              </a:rPr>
              <a:t>Innovation and Creativity</a:t>
            </a:r>
            <a:endParaRPr lang="en-ID" b="1" dirty="0">
              <a:latin typeface="Arial 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449253-AC8A-0DCE-3F9B-44ACC47E4B6B}"/>
              </a:ext>
            </a:extLst>
          </p:cNvPr>
          <p:cNvSpPr txBox="1"/>
          <p:nvPr/>
        </p:nvSpPr>
        <p:spPr>
          <a:xfrm>
            <a:off x="9167186" y="2070662"/>
            <a:ext cx="2693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Open Communication</a:t>
            </a:r>
            <a:endParaRPr lang="en-ID" b="1" dirty="0">
              <a:latin typeface="Arial 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C16252-CE98-8961-210A-570F2827A6D3}"/>
              </a:ext>
            </a:extLst>
          </p:cNvPr>
          <p:cNvSpPr txBox="1"/>
          <p:nvPr/>
        </p:nvSpPr>
        <p:spPr>
          <a:xfrm>
            <a:off x="9167186" y="3620333"/>
            <a:ext cx="2693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Stress and Well-Being</a:t>
            </a:r>
            <a:endParaRPr lang="en-ID" b="1" dirty="0">
              <a:latin typeface="Arial 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A34399-6637-B02B-52CC-41723281178C}"/>
              </a:ext>
            </a:extLst>
          </p:cNvPr>
          <p:cNvSpPr txBox="1"/>
          <p:nvPr/>
        </p:nvSpPr>
        <p:spPr>
          <a:xfrm>
            <a:off x="9167186" y="5100521"/>
            <a:ext cx="32294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Arial "/>
              </a:rPr>
              <a:t>Feedback and Recognition</a:t>
            </a:r>
            <a:endParaRPr lang="en-ID" b="1" dirty="0">
              <a:latin typeface="Arial "/>
            </a:endParaRPr>
          </a:p>
        </p:txBody>
      </p:sp>
      <p:cxnSp>
        <p:nvCxnSpPr>
          <p:cNvPr id="43" name="Connector: Elbow 7">
            <a:extLst>
              <a:ext uri="{FF2B5EF4-FFF2-40B4-BE49-F238E27FC236}">
                <a16:creationId xmlns:a16="http://schemas.microsoft.com/office/drawing/2014/main" id="{D315E5F2-CAA5-3AC9-08F5-9C86B8448978}"/>
              </a:ext>
            </a:extLst>
          </p:cNvPr>
          <p:cNvCxnSpPr>
            <a:stCxn id="21" idx="3"/>
            <a:endCxn id="23" idx="3"/>
          </p:cNvCxnSpPr>
          <p:nvPr/>
        </p:nvCxnSpPr>
        <p:spPr>
          <a:xfrm>
            <a:off x="3573284" y="2227207"/>
            <a:ext cx="12700" cy="3064287"/>
          </a:xfrm>
          <a:prstGeom prst="bentConnector3">
            <a:avLst>
              <a:gd name="adj1" fmla="val 3075000"/>
            </a:avLst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15">
            <a:extLst>
              <a:ext uri="{FF2B5EF4-FFF2-40B4-BE49-F238E27FC236}">
                <a16:creationId xmlns:a16="http://schemas.microsoft.com/office/drawing/2014/main" id="{6D5D8BF5-E359-C8D6-FDB9-A32DF8A21342}"/>
              </a:ext>
            </a:extLst>
          </p:cNvPr>
          <p:cNvCxnSpPr>
            <a:stCxn id="24" idx="1"/>
            <a:endCxn id="26" idx="1"/>
          </p:cNvCxnSpPr>
          <p:nvPr/>
        </p:nvCxnSpPr>
        <p:spPr>
          <a:xfrm rot="10800000" flipV="1">
            <a:off x="8530335" y="2227206"/>
            <a:ext cx="12700" cy="3064287"/>
          </a:xfrm>
          <a:prstGeom prst="bentConnector3">
            <a:avLst>
              <a:gd name="adj1" fmla="val 2550000"/>
            </a:avLst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7AD85BE-B725-0475-5F7F-9E98C5840F45}"/>
              </a:ext>
            </a:extLst>
          </p:cNvPr>
          <p:cNvCxnSpPr>
            <a:cxnSpLocks/>
          </p:cNvCxnSpPr>
          <p:nvPr/>
        </p:nvCxnSpPr>
        <p:spPr>
          <a:xfrm>
            <a:off x="3535184" y="3755401"/>
            <a:ext cx="874891" cy="0"/>
          </a:xfrm>
          <a:prstGeom prst="line">
            <a:avLst/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6398EDA-7784-98CE-EEEB-0ACB04AEAFEB}"/>
              </a:ext>
            </a:extLst>
          </p:cNvPr>
          <p:cNvCxnSpPr>
            <a:cxnSpLocks/>
          </p:cNvCxnSpPr>
          <p:nvPr/>
        </p:nvCxnSpPr>
        <p:spPr>
          <a:xfrm>
            <a:off x="7791450" y="3755401"/>
            <a:ext cx="751585" cy="0"/>
          </a:xfrm>
          <a:prstGeom prst="line">
            <a:avLst/>
          </a:prstGeom>
          <a:ln w="15875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173B36A-A0CF-ACD9-FF99-79086C783D76}"/>
              </a:ext>
            </a:extLst>
          </p:cNvPr>
          <p:cNvGrpSpPr/>
          <p:nvPr/>
        </p:nvGrpSpPr>
        <p:grpSpPr>
          <a:xfrm>
            <a:off x="6764514" y="2590137"/>
            <a:ext cx="270746" cy="220652"/>
            <a:chOff x="6276975" y="1465263"/>
            <a:chExt cx="360363" cy="293688"/>
          </a:xfrm>
          <a:solidFill>
            <a:schemeClr val="bg1"/>
          </a:solidFill>
        </p:grpSpPr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89F3463F-EF5F-A922-AB76-C65F65890E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1263" y="1465263"/>
              <a:ext cx="330200" cy="233363"/>
            </a:xfrm>
            <a:custGeom>
              <a:avLst/>
              <a:gdLst>
                <a:gd name="T0" fmla="*/ 2 w 88"/>
                <a:gd name="T1" fmla="*/ 62 h 62"/>
                <a:gd name="T2" fmla="*/ 86 w 88"/>
                <a:gd name="T3" fmla="*/ 62 h 62"/>
                <a:gd name="T4" fmla="*/ 88 w 88"/>
                <a:gd name="T5" fmla="*/ 60 h 62"/>
                <a:gd name="T6" fmla="*/ 88 w 88"/>
                <a:gd name="T7" fmla="*/ 8 h 62"/>
                <a:gd name="T8" fmla="*/ 80 w 88"/>
                <a:gd name="T9" fmla="*/ 0 h 62"/>
                <a:gd name="T10" fmla="*/ 8 w 88"/>
                <a:gd name="T11" fmla="*/ 0 h 62"/>
                <a:gd name="T12" fmla="*/ 0 w 88"/>
                <a:gd name="T13" fmla="*/ 8 h 62"/>
                <a:gd name="T14" fmla="*/ 0 w 88"/>
                <a:gd name="T15" fmla="*/ 60 h 62"/>
                <a:gd name="T16" fmla="*/ 2 w 88"/>
                <a:gd name="T17" fmla="*/ 62 h 62"/>
                <a:gd name="T18" fmla="*/ 8 w 88"/>
                <a:gd name="T19" fmla="*/ 8 h 62"/>
                <a:gd name="T20" fmla="*/ 80 w 88"/>
                <a:gd name="T21" fmla="*/ 8 h 62"/>
                <a:gd name="T22" fmla="*/ 80 w 88"/>
                <a:gd name="T23" fmla="*/ 52 h 62"/>
                <a:gd name="T24" fmla="*/ 8 w 88"/>
                <a:gd name="T25" fmla="*/ 52 h 62"/>
                <a:gd name="T26" fmla="*/ 8 w 88"/>
                <a:gd name="T27" fmla="*/ 8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62">
                  <a:moveTo>
                    <a:pt x="2" y="62"/>
                  </a:moveTo>
                  <a:cubicBezTo>
                    <a:pt x="86" y="62"/>
                    <a:pt x="86" y="62"/>
                    <a:pt x="86" y="62"/>
                  </a:cubicBezTo>
                  <a:cubicBezTo>
                    <a:pt x="87" y="62"/>
                    <a:pt x="88" y="61"/>
                    <a:pt x="88" y="60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4"/>
                    <a:pt x="84" y="0"/>
                    <a:pt x="8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1"/>
                    <a:pt x="1" y="62"/>
                    <a:pt x="2" y="62"/>
                  </a:cubicBezTo>
                  <a:close/>
                  <a:moveTo>
                    <a:pt x="8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" y="52"/>
                    <a:pt x="8" y="52"/>
                    <a:pt x="8" y="52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62DB6CBE-287D-697D-B6E2-7E2CB7CCA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6975" y="1714501"/>
              <a:ext cx="360363" cy="44450"/>
            </a:xfrm>
            <a:custGeom>
              <a:avLst/>
              <a:gdLst>
                <a:gd name="T0" fmla="*/ 94 w 96"/>
                <a:gd name="T1" fmla="*/ 0 h 12"/>
                <a:gd name="T2" fmla="*/ 58 w 96"/>
                <a:gd name="T3" fmla="*/ 0 h 12"/>
                <a:gd name="T4" fmla="*/ 56 w 96"/>
                <a:gd name="T5" fmla="*/ 2 h 12"/>
                <a:gd name="T6" fmla="*/ 56 w 96"/>
                <a:gd name="T7" fmla="*/ 4 h 12"/>
                <a:gd name="T8" fmla="*/ 40 w 96"/>
                <a:gd name="T9" fmla="*/ 4 h 12"/>
                <a:gd name="T10" fmla="*/ 40 w 96"/>
                <a:gd name="T11" fmla="*/ 2 h 12"/>
                <a:gd name="T12" fmla="*/ 38 w 96"/>
                <a:gd name="T13" fmla="*/ 0 h 12"/>
                <a:gd name="T14" fmla="*/ 2 w 96"/>
                <a:gd name="T15" fmla="*/ 0 h 12"/>
                <a:gd name="T16" fmla="*/ 0 w 96"/>
                <a:gd name="T17" fmla="*/ 2 h 12"/>
                <a:gd name="T18" fmla="*/ 0 w 96"/>
                <a:gd name="T19" fmla="*/ 6 h 12"/>
                <a:gd name="T20" fmla="*/ 6 w 96"/>
                <a:gd name="T21" fmla="*/ 12 h 12"/>
                <a:gd name="T22" fmla="*/ 90 w 96"/>
                <a:gd name="T23" fmla="*/ 12 h 12"/>
                <a:gd name="T24" fmla="*/ 96 w 96"/>
                <a:gd name="T25" fmla="*/ 6 h 12"/>
                <a:gd name="T26" fmla="*/ 96 w 96"/>
                <a:gd name="T27" fmla="*/ 2 h 12"/>
                <a:gd name="T28" fmla="*/ 94 w 96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" h="12">
                  <a:moveTo>
                    <a:pt x="94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57" y="0"/>
                    <a:pt x="56" y="1"/>
                    <a:pt x="56" y="2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1"/>
                    <a:pt x="39" y="0"/>
                    <a:pt x="3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93" y="12"/>
                    <a:pt x="96" y="9"/>
                    <a:pt x="96" y="6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96" y="1"/>
                    <a:pt x="95" y="0"/>
                    <a:pt x="9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0" name="Freeform 101">
            <a:extLst>
              <a:ext uri="{FF2B5EF4-FFF2-40B4-BE49-F238E27FC236}">
                <a16:creationId xmlns:a16="http://schemas.microsoft.com/office/drawing/2014/main" id="{CD029844-F56E-A4BB-AFE2-73AA0A57C405}"/>
              </a:ext>
            </a:extLst>
          </p:cNvPr>
          <p:cNvSpPr>
            <a:spLocks noEditPoints="1"/>
          </p:cNvSpPr>
          <p:nvPr/>
        </p:nvSpPr>
        <p:spPr bwMode="auto">
          <a:xfrm>
            <a:off x="7189754" y="3743807"/>
            <a:ext cx="270746" cy="270746"/>
          </a:xfrm>
          <a:custGeom>
            <a:avLst/>
            <a:gdLst>
              <a:gd name="T0" fmla="*/ 96 w 96"/>
              <a:gd name="T1" fmla="*/ 46 h 96"/>
              <a:gd name="T2" fmla="*/ 80 w 96"/>
              <a:gd name="T3" fmla="*/ 44 h 96"/>
              <a:gd name="T4" fmla="*/ 94 w 96"/>
              <a:gd name="T5" fmla="*/ 32 h 96"/>
              <a:gd name="T6" fmla="*/ 94 w 96"/>
              <a:gd name="T7" fmla="*/ 28 h 96"/>
              <a:gd name="T8" fmla="*/ 80 w 96"/>
              <a:gd name="T9" fmla="*/ 22 h 96"/>
              <a:gd name="T10" fmla="*/ 68 w 96"/>
              <a:gd name="T11" fmla="*/ 16 h 96"/>
              <a:gd name="T12" fmla="*/ 66 w 96"/>
              <a:gd name="T13" fmla="*/ 0 h 96"/>
              <a:gd name="T14" fmla="*/ 64 w 96"/>
              <a:gd name="T15" fmla="*/ 16 h 96"/>
              <a:gd name="T16" fmla="*/ 48 w 96"/>
              <a:gd name="T17" fmla="*/ 2 h 96"/>
              <a:gd name="T18" fmla="*/ 44 w 96"/>
              <a:gd name="T19" fmla="*/ 2 h 96"/>
              <a:gd name="T20" fmla="*/ 32 w 96"/>
              <a:gd name="T21" fmla="*/ 16 h 96"/>
              <a:gd name="T22" fmla="*/ 30 w 96"/>
              <a:gd name="T23" fmla="*/ 0 h 96"/>
              <a:gd name="T24" fmla="*/ 28 w 96"/>
              <a:gd name="T25" fmla="*/ 16 h 96"/>
              <a:gd name="T26" fmla="*/ 16 w 96"/>
              <a:gd name="T27" fmla="*/ 22 h 96"/>
              <a:gd name="T28" fmla="*/ 2 w 96"/>
              <a:gd name="T29" fmla="*/ 28 h 96"/>
              <a:gd name="T30" fmla="*/ 2 w 96"/>
              <a:gd name="T31" fmla="*/ 32 h 96"/>
              <a:gd name="T32" fmla="*/ 16 w 96"/>
              <a:gd name="T33" fmla="*/ 48 h 96"/>
              <a:gd name="T34" fmla="*/ 0 w 96"/>
              <a:gd name="T35" fmla="*/ 50 h 96"/>
              <a:gd name="T36" fmla="*/ 16 w 96"/>
              <a:gd name="T37" fmla="*/ 52 h 96"/>
              <a:gd name="T38" fmla="*/ 2 w 96"/>
              <a:gd name="T39" fmla="*/ 64 h 96"/>
              <a:gd name="T40" fmla="*/ 2 w 96"/>
              <a:gd name="T41" fmla="*/ 68 h 96"/>
              <a:gd name="T42" fmla="*/ 16 w 96"/>
              <a:gd name="T43" fmla="*/ 74 h 96"/>
              <a:gd name="T44" fmla="*/ 28 w 96"/>
              <a:gd name="T45" fmla="*/ 80 h 96"/>
              <a:gd name="T46" fmla="*/ 30 w 96"/>
              <a:gd name="T47" fmla="*/ 96 h 96"/>
              <a:gd name="T48" fmla="*/ 32 w 96"/>
              <a:gd name="T49" fmla="*/ 80 h 96"/>
              <a:gd name="T50" fmla="*/ 48 w 96"/>
              <a:gd name="T51" fmla="*/ 94 h 96"/>
              <a:gd name="T52" fmla="*/ 52 w 96"/>
              <a:gd name="T53" fmla="*/ 94 h 96"/>
              <a:gd name="T54" fmla="*/ 64 w 96"/>
              <a:gd name="T55" fmla="*/ 80 h 96"/>
              <a:gd name="T56" fmla="*/ 66 w 96"/>
              <a:gd name="T57" fmla="*/ 96 h 96"/>
              <a:gd name="T58" fmla="*/ 68 w 96"/>
              <a:gd name="T59" fmla="*/ 80 h 96"/>
              <a:gd name="T60" fmla="*/ 80 w 96"/>
              <a:gd name="T61" fmla="*/ 74 h 96"/>
              <a:gd name="T62" fmla="*/ 94 w 96"/>
              <a:gd name="T63" fmla="*/ 68 h 96"/>
              <a:gd name="T64" fmla="*/ 94 w 96"/>
              <a:gd name="T65" fmla="*/ 64 h 96"/>
              <a:gd name="T66" fmla="*/ 80 w 96"/>
              <a:gd name="T67" fmla="*/ 48 h 96"/>
              <a:gd name="T68" fmla="*/ 72 w 96"/>
              <a:gd name="T69" fmla="*/ 62 h 96"/>
              <a:gd name="T70" fmla="*/ 34 w 96"/>
              <a:gd name="T71" fmla="*/ 72 h 96"/>
              <a:gd name="T72" fmla="*/ 24 w 96"/>
              <a:gd name="T73" fmla="*/ 34 h 96"/>
              <a:gd name="T74" fmla="*/ 62 w 96"/>
              <a:gd name="T75" fmla="*/ 24 h 96"/>
              <a:gd name="T76" fmla="*/ 72 w 96"/>
              <a:gd name="T77" fmla="*/ 6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6" h="96">
                <a:moveTo>
                  <a:pt x="94" y="48"/>
                </a:moveTo>
                <a:cubicBezTo>
                  <a:pt x="95" y="48"/>
                  <a:pt x="96" y="47"/>
                  <a:pt x="96" y="46"/>
                </a:cubicBezTo>
                <a:cubicBezTo>
                  <a:pt x="96" y="45"/>
                  <a:pt x="95" y="44"/>
                  <a:pt x="94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0" y="32"/>
                  <a:pt x="80" y="32"/>
                  <a:pt x="80" y="32"/>
                </a:cubicBezTo>
                <a:cubicBezTo>
                  <a:pt x="94" y="32"/>
                  <a:pt x="94" y="32"/>
                  <a:pt x="94" y="32"/>
                </a:cubicBezTo>
                <a:cubicBezTo>
                  <a:pt x="95" y="32"/>
                  <a:pt x="96" y="31"/>
                  <a:pt x="96" y="30"/>
                </a:cubicBezTo>
                <a:cubicBezTo>
                  <a:pt x="96" y="29"/>
                  <a:pt x="95" y="28"/>
                  <a:pt x="94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0" y="22"/>
                  <a:pt x="80" y="22"/>
                  <a:pt x="80" y="22"/>
                </a:cubicBezTo>
                <a:cubicBezTo>
                  <a:pt x="80" y="19"/>
                  <a:pt x="77" y="16"/>
                  <a:pt x="74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1"/>
                  <a:pt x="67" y="0"/>
                  <a:pt x="66" y="0"/>
                </a:cubicBezTo>
                <a:cubicBezTo>
                  <a:pt x="65" y="0"/>
                  <a:pt x="64" y="1"/>
                  <a:pt x="64" y="2"/>
                </a:cubicBezTo>
                <a:cubicBezTo>
                  <a:pt x="64" y="16"/>
                  <a:pt x="64" y="16"/>
                  <a:pt x="64" y="16"/>
                </a:cubicBezTo>
                <a:cubicBezTo>
                  <a:pt x="48" y="16"/>
                  <a:pt x="48" y="16"/>
                  <a:pt x="48" y="16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1"/>
                  <a:pt x="47" y="0"/>
                  <a:pt x="46" y="0"/>
                </a:cubicBezTo>
                <a:cubicBezTo>
                  <a:pt x="45" y="0"/>
                  <a:pt x="44" y="1"/>
                  <a:pt x="44" y="2"/>
                </a:cubicBezTo>
                <a:cubicBezTo>
                  <a:pt x="44" y="16"/>
                  <a:pt x="44" y="16"/>
                  <a:pt x="44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2"/>
                  <a:pt x="32" y="2"/>
                  <a:pt x="32" y="2"/>
                </a:cubicBezTo>
                <a:cubicBezTo>
                  <a:pt x="32" y="1"/>
                  <a:pt x="31" y="0"/>
                  <a:pt x="30" y="0"/>
                </a:cubicBezTo>
                <a:cubicBezTo>
                  <a:pt x="29" y="0"/>
                  <a:pt x="28" y="1"/>
                  <a:pt x="28" y="2"/>
                </a:cubicBezTo>
                <a:cubicBezTo>
                  <a:pt x="28" y="16"/>
                  <a:pt x="28" y="16"/>
                  <a:pt x="28" y="16"/>
                </a:cubicBezTo>
                <a:cubicBezTo>
                  <a:pt x="22" y="16"/>
                  <a:pt x="22" y="16"/>
                  <a:pt x="22" y="16"/>
                </a:cubicBezTo>
                <a:cubicBezTo>
                  <a:pt x="19" y="16"/>
                  <a:pt x="16" y="19"/>
                  <a:pt x="16" y="22"/>
                </a:cubicBezTo>
                <a:cubicBezTo>
                  <a:pt x="16" y="28"/>
                  <a:pt x="16" y="28"/>
                  <a:pt x="16" y="28"/>
                </a:cubicBezTo>
                <a:cubicBezTo>
                  <a:pt x="2" y="28"/>
                  <a:pt x="2" y="28"/>
                  <a:pt x="2" y="28"/>
                </a:cubicBezTo>
                <a:cubicBezTo>
                  <a:pt x="1" y="28"/>
                  <a:pt x="0" y="29"/>
                  <a:pt x="0" y="30"/>
                </a:cubicBezTo>
                <a:cubicBezTo>
                  <a:pt x="0" y="31"/>
                  <a:pt x="1" y="32"/>
                  <a:pt x="2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48"/>
                  <a:pt x="16" y="48"/>
                  <a:pt x="16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1" y="48"/>
                  <a:pt x="0" y="49"/>
                  <a:pt x="0" y="50"/>
                </a:cubicBezTo>
                <a:cubicBezTo>
                  <a:pt x="0" y="51"/>
                  <a:pt x="1" y="52"/>
                  <a:pt x="2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64"/>
                  <a:pt x="16" y="64"/>
                  <a:pt x="16" y="64"/>
                </a:cubicBezTo>
                <a:cubicBezTo>
                  <a:pt x="2" y="64"/>
                  <a:pt x="2" y="64"/>
                  <a:pt x="2" y="64"/>
                </a:cubicBezTo>
                <a:cubicBezTo>
                  <a:pt x="1" y="64"/>
                  <a:pt x="0" y="65"/>
                  <a:pt x="0" y="66"/>
                </a:cubicBezTo>
                <a:cubicBezTo>
                  <a:pt x="0" y="67"/>
                  <a:pt x="1" y="68"/>
                  <a:pt x="2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6" y="74"/>
                  <a:pt x="16" y="74"/>
                  <a:pt x="16" y="74"/>
                </a:cubicBezTo>
                <a:cubicBezTo>
                  <a:pt x="16" y="77"/>
                  <a:pt x="19" y="80"/>
                  <a:pt x="22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28" y="94"/>
                  <a:pt x="28" y="94"/>
                  <a:pt x="28" y="94"/>
                </a:cubicBezTo>
                <a:cubicBezTo>
                  <a:pt x="28" y="95"/>
                  <a:pt x="29" y="96"/>
                  <a:pt x="30" y="96"/>
                </a:cubicBezTo>
                <a:cubicBezTo>
                  <a:pt x="31" y="96"/>
                  <a:pt x="32" y="95"/>
                  <a:pt x="32" y="94"/>
                </a:cubicBezTo>
                <a:cubicBezTo>
                  <a:pt x="32" y="80"/>
                  <a:pt x="32" y="80"/>
                  <a:pt x="32" y="80"/>
                </a:cubicBezTo>
                <a:cubicBezTo>
                  <a:pt x="48" y="80"/>
                  <a:pt x="48" y="80"/>
                  <a:pt x="48" y="80"/>
                </a:cubicBezTo>
                <a:cubicBezTo>
                  <a:pt x="48" y="94"/>
                  <a:pt x="48" y="94"/>
                  <a:pt x="48" y="94"/>
                </a:cubicBezTo>
                <a:cubicBezTo>
                  <a:pt x="48" y="95"/>
                  <a:pt x="49" y="96"/>
                  <a:pt x="50" y="96"/>
                </a:cubicBezTo>
                <a:cubicBezTo>
                  <a:pt x="51" y="96"/>
                  <a:pt x="52" y="95"/>
                  <a:pt x="52" y="94"/>
                </a:cubicBezTo>
                <a:cubicBezTo>
                  <a:pt x="52" y="80"/>
                  <a:pt x="52" y="80"/>
                  <a:pt x="52" y="80"/>
                </a:cubicBezTo>
                <a:cubicBezTo>
                  <a:pt x="64" y="80"/>
                  <a:pt x="64" y="80"/>
                  <a:pt x="64" y="80"/>
                </a:cubicBezTo>
                <a:cubicBezTo>
                  <a:pt x="64" y="94"/>
                  <a:pt x="64" y="94"/>
                  <a:pt x="64" y="94"/>
                </a:cubicBezTo>
                <a:cubicBezTo>
                  <a:pt x="64" y="95"/>
                  <a:pt x="65" y="96"/>
                  <a:pt x="66" y="96"/>
                </a:cubicBezTo>
                <a:cubicBezTo>
                  <a:pt x="67" y="96"/>
                  <a:pt x="68" y="95"/>
                  <a:pt x="68" y="94"/>
                </a:cubicBezTo>
                <a:cubicBezTo>
                  <a:pt x="68" y="80"/>
                  <a:pt x="68" y="80"/>
                  <a:pt x="68" y="80"/>
                </a:cubicBezTo>
                <a:cubicBezTo>
                  <a:pt x="74" y="80"/>
                  <a:pt x="74" y="80"/>
                  <a:pt x="74" y="80"/>
                </a:cubicBezTo>
                <a:cubicBezTo>
                  <a:pt x="77" y="80"/>
                  <a:pt x="80" y="77"/>
                  <a:pt x="80" y="74"/>
                </a:cubicBezTo>
                <a:cubicBezTo>
                  <a:pt x="80" y="68"/>
                  <a:pt x="80" y="68"/>
                  <a:pt x="80" y="68"/>
                </a:cubicBezTo>
                <a:cubicBezTo>
                  <a:pt x="94" y="68"/>
                  <a:pt x="94" y="68"/>
                  <a:pt x="94" y="68"/>
                </a:cubicBezTo>
                <a:cubicBezTo>
                  <a:pt x="95" y="68"/>
                  <a:pt x="96" y="67"/>
                  <a:pt x="96" y="66"/>
                </a:cubicBezTo>
                <a:cubicBezTo>
                  <a:pt x="96" y="65"/>
                  <a:pt x="95" y="64"/>
                  <a:pt x="94" y="64"/>
                </a:cubicBezTo>
                <a:cubicBezTo>
                  <a:pt x="80" y="64"/>
                  <a:pt x="80" y="64"/>
                  <a:pt x="80" y="64"/>
                </a:cubicBezTo>
                <a:cubicBezTo>
                  <a:pt x="80" y="48"/>
                  <a:pt x="80" y="48"/>
                  <a:pt x="80" y="48"/>
                </a:cubicBezTo>
                <a:lnTo>
                  <a:pt x="94" y="48"/>
                </a:lnTo>
                <a:close/>
                <a:moveTo>
                  <a:pt x="72" y="62"/>
                </a:moveTo>
                <a:cubicBezTo>
                  <a:pt x="72" y="68"/>
                  <a:pt x="68" y="72"/>
                  <a:pt x="62" y="72"/>
                </a:cubicBezTo>
                <a:cubicBezTo>
                  <a:pt x="34" y="72"/>
                  <a:pt x="34" y="72"/>
                  <a:pt x="34" y="72"/>
                </a:cubicBezTo>
                <a:cubicBezTo>
                  <a:pt x="28" y="72"/>
                  <a:pt x="24" y="68"/>
                  <a:pt x="24" y="62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28"/>
                  <a:pt x="28" y="24"/>
                  <a:pt x="34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8" y="24"/>
                  <a:pt x="72" y="28"/>
                  <a:pt x="72" y="34"/>
                </a:cubicBezTo>
                <a:lnTo>
                  <a:pt x="72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2E945D0-69D6-DFFD-EBCB-3664E2C7428A}"/>
              </a:ext>
            </a:extLst>
          </p:cNvPr>
          <p:cNvGrpSpPr/>
          <p:nvPr/>
        </p:nvGrpSpPr>
        <p:grpSpPr>
          <a:xfrm>
            <a:off x="5567755" y="2449711"/>
            <a:ext cx="158632" cy="271938"/>
            <a:chOff x="2755901" y="2163763"/>
            <a:chExt cx="211138" cy="361950"/>
          </a:xfrm>
          <a:solidFill>
            <a:schemeClr val="bg1"/>
          </a:solidFill>
        </p:grpSpPr>
        <p:sp>
          <p:nvSpPr>
            <p:cNvPr id="52" name="Rectangle 87">
              <a:extLst>
                <a:ext uri="{FF2B5EF4-FFF2-40B4-BE49-F238E27FC236}">
                  <a16:creationId xmlns:a16="http://schemas.microsoft.com/office/drawing/2014/main" id="{D1FB643D-8AA8-7FB6-B006-3B02BF82C2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5901" y="2239963"/>
              <a:ext cx="211138" cy="2095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88">
              <a:extLst>
                <a:ext uri="{FF2B5EF4-FFF2-40B4-BE49-F238E27FC236}">
                  <a16:creationId xmlns:a16="http://schemas.microsoft.com/office/drawing/2014/main" id="{ECACAAAC-F1EC-BD1E-3DC9-0E7E23682A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5901" y="2163763"/>
              <a:ext cx="211138" cy="60325"/>
            </a:xfrm>
            <a:custGeom>
              <a:avLst/>
              <a:gdLst>
                <a:gd name="T0" fmla="*/ 56 w 56"/>
                <a:gd name="T1" fmla="*/ 16 h 16"/>
                <a:gd name="T2" fmla="*/ 56 w 56"/>
                <a:gd name="T3" fmla="*/ 10 h 16"/>
                <a:gd name="T4" fmla="*/ 46 w 56"/>
                <a:gd name="T5" fmla="*/ 0 h 16"/>
                <a:gd name="T6" fmla="*/ 10 w 56"/>
                <a:gd name="T7" fmla="*/ 0 h 16"/>
                <a:gd name="T8" fmla="*/ 0 w 56"/>
                <a:gd name="T9" fmla="*/ 10 h 16"/>
                <a:gd name="T10" fmla="*/ 0 w 56"/>
                <a:gd name="T11" fmla="*/ 16 h 16"/>
                <a:gd name="T12" fmla="*/ 56 w 56"/>
                <a:gd name="T13" fmla="*/ 16 h 16"/>
                <a:gd name="T14" fmla="*/ 28 w 56"/>
                <a:gd name="T15" fmla="*/ 6 h 16"/>
                <a:gd name="T16" fmla="*/ 32 w 56"/>
                <a:gd name="T17" fmla="*/ 10 h 16"/>
                <a:gd name="T18" fmla="*/ 28 w 56"/>
                <a:gd name="T19" fmla="*/ 14 h 16"/>
                <a:gd name="T20" fmla="*/ 24 w 56"/>
                <a:gd name="T21" fmla="*/ 10 h 16"/>
                <a:gd name="T22" fmla="*/ 28 w 56"/>
                <a:gd name="T2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16">
                  <a:moveTo>
                    <a:pt x="56" y="16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4"/>
                    <a:pt x="52" y="0"/>
                    <a:pt x="4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0" y="16"/>
                    <a:pt x="0" y="16"/>
                  </a:cubicBezTo>
                  <a:lnTo>
                    <a:pt x="56" y="16"/>
                  </a:lnTo>
                  <a:close/>
                  <a:moveTo>
                    <a:pt x="28" y="6"/>
                  </a:moveTo>
                  <a:cubicBezTo>
                    <a:pt x="30" y="6"/>
                    <a:pt x="32" y="8"/>
                    <a:pt x="32" y="10"/>
                  </a:cubicBezTo>
                  <a:cubicBezTo>
                    <a:pt x="32" y="12"/>
                    <a:pt x="30" y="14"/>
                    <a:pt x="28" y="14"/>
                  </a:cubicBezTo>
                  <a:cubicBezTo>
                    <a:pt x="26" y="14"/>
                    <a:pt x="24" y="12"/>
                    <a:pt x="24" y="10"/>
                  </a:cubicBezTo>
                  <a:cubicBezTo>
                    <a:pt x="24" y="8"/>
                    <a:pt x="26" y="6"/>
                    <a:pt x="2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89">
              <a:extLst>
                <a:ext uri="{FF2B5EF4-FFF2-40B4-BE49-F238E27FC236}">
                  <a16:creationId xmlns:a16="http://schemas.microsoft.com/office/drawing/2014/main" id="{08BC73A5-AAB2-2374-CF7C-AD94A420E1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55901" y="2465388"/>
              <a:ext cx="211138" cy="60325"/>
            </a:xfrm>
            <a:custGeom>
              <a:avLst/>
              <a:gdLst>
                <a:gd name="T0" fmla="*/ 0 w 56"/>
                <a:gd name="T1" fmla="*/ 0 h 16"/>
                <a:gd name="T2" fmla="*/ 0 w 56"/>
                <a:gd name="T3" fmla="*/ 6 h 16"/>
                <a:gd name="T4" fmla="*/ 10 w 56"/>
                <a:gd name="T5" fmla="*/ 16 h 16"/>
                <a:gd name="T6" fmla="*/ 46 w 56"/>
                <a:gd name="T7" fmla="*/ 16 h 16"/>
                <a:gd name="T8" fmla="*/ 56 w 56"/>
                <a:gd name="T9" fmla="*/ 6 h 16"/>
                <a:gd name="T10" fmla="*/ 56 w 56"/>
                <a:gd name="T11" fmla="*/ 0 h 16"/>
                <a:gd name="T12" fmla="*/ 0 w 56"/>
                <a:gd name="T13" fmla="*/ 0 h 16"/>
                <a:gd name="T14" fmla="*/ 38 w 56"/>
                <a:gd name="T15" fmla="*/ 8 h 16"/>
                <a:gd name="T16" fmla="*/ 18 w 56"/>
                <a:gd name="T17" fmla="*/ 8 h 16"/>
                <a:gd name="T18" fmla="*/ 16 w 56"/>
                <a:gd name="T19" fmla="*/ 6 h 16"/>
                <a:gd name="T20" fmla="*/ 18 w 56"/>
                <a:gd name="T21" fmla="*/ 4 h 16"/>
                <a:gd name="T22" fmla="*/ 38 w 56"/>
                <a:gd name="T23" fmla="*/ 4 h 16"/>
                <a:gd name="T24" fmla="*/ 40 w 56"/>
                <a:gd name="T25" fmla="*/ 6 h 16"/>
                <a:gd name="T26" fmla="*/ 38 w 56"/>
                <a:gd name="T2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6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12"/>
                    <a:pt x="4" y="16"/>
                    <a:pt x="10" y="16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2" y="16"/>
                    <a:pt x="56" y="12"/>
                    <a:pt x="56" y="6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0" y="0"/>
                  </a:lnTo>
                  <a:close/>
                  <a:moveTo>
                    <a:pt x="3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8"/>
                    <a:pt x="16" y="7"/>
                    <a:pt x="16" y="6"/>
                  </a:cubicBezTo>
                  <a:cubicBezTo>
                    <a:pt x="16" y="5"/>
                    <a:pt x="17" y="4"/>
                    <a:pt x="1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0" y="5"/>
                    <a:pt x="40" y="6"/>
                  </a:cubicBezTo>
                  <a:cubicBezTo>
                    <a:pt x="40" y="7"/>
                    <a:pt x="39" y="8"/>
                    <a:pt x="3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A5A02CF-492F-5EC1-202E-C52BA5048C86}"/>
              </a:ext>
            </a:extLst>
          </p:cNvPr>
          <p:cNvGrpSpPr/>
          <p:nvPr/>
        </p:nvGrpSpPr>
        <p:grpSpPr>
          <a:xfrm>
            <a:off x="6459883" y="4774102"/>
            <a:ext cx="270745" cy="273132"/>
            <a:chOff x="4862513" y="2882900"/>
            <a:chExt cx="360362" cy="363538"/>
          </a:xfrm>
          <a:solidFill>
            <a:schemeClr val="bg1"/>
          </a:solidFill>
        </p:grpSpPr>
        <p:sp>
          <p:nvSpPr>
            <p:cNvPr id="56" name="Freeform 96">
              <a:extLst>
                <a:ext uri="{FF2B5EF4-FFF2-40B4-BE49-F238E27FC236}">
                  <a16:creationId xmlns:a16="http://schemas.microsoft.com/office/drawing/2014/main" id="{7A41697C-16D0-85FA-CE0D-41F856043A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2513" y="2882900"/>
              <a:ext cx="255588" cy="333375"/>
            </a:xfrm>
            <a:custGeom>
              <a:avLst/>
              <a:gdLst>
                <a:gd name="T0" fmla="*/ 60 w 68"/>
                <a:gd name="T1" fmla="*/ 78 h 88"/>
                <a:gd name="T2" fmla="*/ 56 w 68"/>
                <a:gd name="T3" fmla="*/ 72 h 88"/>
                <a:gd name="T4" fmla="*/ 8 w 68"/>
                <a:gd name="T5" fmla="*/ 72 h 88"/>
                <a:gd name="T6" fmla="*/ 8 w 68"/>
                <a:gd name="T7" fmla="*/ 8 h 88"/>
                <a:gd name="T8" fmla="*/ 60 w 68"/>
                <a:gd name="T9" fmla="*/ 8 h 88"/>
                <a:gd name="T10" fmla="*/ 60 w 68"/>
                <a:gd name="T11" fmla="*/ 50 h 88"/>
                <a:gd name="T12" fmla="*/ 60 w 68"/>
                <a:gd name="T13" fmla="*/ 50 h 88"/>
                <a:gd name="T14" fmla="*/ 67 w 68"/>
                <a:gd name="T15" fmla="*/ 53 h 88"/>
                <a:gd name="T16" fmla="*/ 67 w 68"/>
                <a:gd name="T17" fmla="*/ 53 h 88"/>
                <a:gd name="T18" fmla="*/ 68 w 68"/>
                <a:gd name="T19" fmla="*/ 54 h 88"/>
                <a:gd name="T20" fmla="*/ 68 w 68"/>
                <a:gd name="T21" fmla="*/ 26 h 88"/>
                <a:gd name="T22" fmla="*/ 68 w 68"/>
                <a:gd name="T23" fmla="*/ 8 h 88"/>
                <a:gd name="T24" fmla="*/ 60 w 68"/>
                <a:gd name="T25" fmla="*/ 0 h 88"/>
                <a:gd name="T26" fmla="*/ 8 w 68"/>
                <a:gd name="T27" fmla="*/ 0 h 88"/>
                <a:gd name="T28" fmla="*/ 0 w 68"/>
                <a:gd name="T29" fmla="*/ 8 h 88"/>
                <a:gd name="T30" fmla="*/ 0 w 68"/>
                <a:gd name="T31" fmla="*/ 80 h 88"/>
                <a:gd name="T32" fmla="*/ 8 w 68"/>
                <a:gd name="T33" fmla="*/ 88 h 88"/>
                <a:gd name="T34" fmla="*/ 8 w 68"/>
                <a:gd name="T35" fmla="*/ 88 h 88"/>
                <a:gd name="T36" fmla="*/ 63 w 68"/>
                <a:gd name="T37" fmla="*/ 88 h 88"/>
                <a:gd name="T38" fmla="*/ 60 w 68"/>
                <a:gd name="T39" fmla="*/ 80 h 88"/>
                <a:gd name="T40" fmla="*/ 60 w 68"/>
                <a:gd name="T41" fmla="*/ 78 h 88"/>
                <a:gd name="T42" fmla="*/ 20 w 68"/>
                <a:gd name="T43" fmla="*/ 80 h 88"/>
                <a:gd name="T44" fmla="*/ 18 w 68"/>
                <a:gd name="T45" fmla="*/ 78 h 88"/>
                <a:gd name="T46" fmla="*/ 20 w 68"/>
                <a:gd name="T47" fmla="*/ 76 h 88"/>
                <a:gd name="T48" fmla="*/ 22 w 68"/>
                <a:gd name="T49" fmla="*/ 78 h 88"/>
                <a:gd name="T50" fmla="*/ 20 w 68"/>
                <a:gd name="T51" fmla="*/ 80 h 88"/>
                <a:gd name="T52" fmla="*/ 38 w 68"/>
                <a:gd name="T53" fmla="*/ 80 h 88"/>
                <a:gd name="T54" fmla="*/ 26 w 68"/>
                <a:gd name="T55" fmla="*/ 80 h 88"/>
                <a:gd name="T56" fmla="*/ 26 w 68"/>
                <a:gd name="T57" fmla="*/ 76 h 88"/>
                <a:gd name="T58" fmla="*/ 38 w 68"/>
                <a:gd name="T59" fmla="*/ 76 h 88"/>
                <a:gd name="T60" fmla="*/ 38 w 68"/>
                <a:gd name="T61" fmla="*/ 80 h 88"/>
                <a:gd name="T62" fmla="*/ 44 w 68"/>
                <a:gd name="T63" fmla="*/ 80 h 88"/>
                <a:gd name="T64" fmla="*/ 42 w 68"/>
                <a:gd name="T65" fmla="*/ 78 h 88"/>
                <a:gd name="T66" fmla="*/ 44 w 68"/>
                <a:gd name="T67" fmla="*/ 76 h 88"/>
                <a:gd name="T68" fmla="*/ 46 w 68"/>
                <a:gd name="T69" fmla="*/ 78 h 88"/>
                <a:gd name="T70" fmla="*/ 44 w 68"/>
                <a:gd name="T71" fmla="*/ 8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8" h="88">
                  <a:moveTo>
                    <a:pt x="60" y="78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63" y="50"/>
                    <a:pt x="65" y="51"/>
                    <a:pt x="67" y="53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4"/>
                    <a:pt x="64" y="0"/>
                    <a:pt x="6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4" y="88"/>
                    <a:pt x="8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1" y="85"/>
                    <a:pt x="60" y="82"/>
                    <a:pt x="60" y="80"/>
                  </a:cubicBezTo>
                  <a:lnTo>
                    <a:pt x="60" y="78"/>
                  </a:lnTo>
                  <a:close/>
                  <a:moveTo>
                    <a:pt x="20" y="80"/>
                  </a:moveTo>
                  <a:cubicBezTo>
                    <a:pt x="19" y="80"/>
                    <a:pt x="18" y="79"/>
                    <a:pt x="18" y="78"/>
                  </a:cubicBezTo>
                  <a:cubicBezTo>
                    <a:pt x="18" y="77"/>
                    <a:pt x="19" y="76"/>
                    <a:pt x="20" y="76"/>
                  </a:cubicBezTo>
                  <a:cubicBezTo>
                    <a:pt x="21" y="76"/>
                    <a:pt x="22" y="77"/>
                    <a:pt x="22" y="78"/>
                  </a:cubicBezTo>
                  <a:cubicBezTo>
                    <a:pt x="22" y="79"/>
                    <a:pt x="21" y="80"/>
                    <a:pt x="20" y="80"/>
                  </a:cubicBezTo>
                  <a:close/>
                  <a:moveTo>
                    <a:pt x="38" y="80"/>
                  </a:moveTo>
                  <a:cubicBezTo>
                    <a:pt x="26" y="80"/>
                    <a:pt x="26" y="80"/>
                    <a:pt x="26" y="80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8" y="76"/>
                    <a:pt x="38" y="76"/>
                    <a:pt x="38" y="76"/>
                  </a:cubicBezTo>
                  <a:lnTo>
                    <a:pt x="38" y="80"/>
                  </a:lnTo>
                  <a:close/>
                  <a:moveTo>
                    <a:pt x="44" y="80"/>
                  </a:moveTo>
                  <a:cubicBezTo>
                    <a:pt x="43" y="80"/>
                    <a:pt x="42" y="79"/>
                    <a:pt x="42" y="78"/>
                  </a:cubicBezTo>
                  <a:cubicBezTo>
                    <a:pt x="42" y="77"/>
                    <a:pt x="43" y="76"/>
                    <a:pt x="44" y="76"/>
                  </a:cubicBezTo>
                  <a:cubicBezTo>
                    <a:pt x="45" y="76"/>
                    <a:pt x="46" y="77"/>
                    <a:pt x="46" y="78"/>
                  </a:cubicBezTo>
                  <a:cubicBezTo>
                    <a:pt x="46" y="79"/>
                    <a:pt x="45" y="80"/>
                    <a:pt x="4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97">
              <a:extLst>
                <a:ext uri="{FF2B5EF4-FFF2-40B4-BE49-F238E27FC236}">
                  <a16:creationId xmlns:a16="http://schemas.microsoft.com/office/drawing/2014/main" id="{A2509581-B75E-6EE3-0135-C5DEAFDD6F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0950" y="3005138"/>
              <a:ext cx="161925" cy="241300"/>
            </a:xfrm>
            <a:custGeom>
              <a:avLst/>
              <a:gdLst>
                <a:gd name="T0" fmla="*/ 42 w 43"/>
                <a:gd name="T1" fmla="*/ 61 h 64"/>
                <a:gd name="T2" fmla="*/ 31 w 43"/>
                <a:gd name="T3" fmla="*/ 46 h 64"/>
                <a:gd name="T4" fmla="*/ 31 w 43"/>
                <a:gd name="T5" fmla="*/ 46 h 64"/>
                <a:gd name="T6" fmla="*/ 31 w 43"/>
                <a:gd name="T7" fmla="*/ 45 h 64"/>
                <a:gd name="T8" fmla="*/ 31 w 43"/>
                <a:gd name="T9" fmla="*/ 45 h 64"/>
                <a:gd name="T10" fmla="*/ 31 w 43"/>
                <a:gd name="T11" fmla="*/ 18 h 64"/>
                <a:gd name="T12" fmla="*/ 22 w 43"/>
                <a:gd name="T13" fmla="*/ 1 h 64"/>
                <a:gd name="T14" fmla="*/ 22 w 43"/>
                <a:gd name="T15" fmla="*/ 1 h 64"/>
                <a:gd name="T16" fmla="*/ 20 w 43"/>
                <a:gd name="T17" fmla="*/ 0 h 64"/>
                <a:gd name="T18" fmla="*/ 19 w 43"/>
                <a:gd name="T19" fmla="*/ 2 h 64"/>
                <a:gd name="T20" fmla="*/ 19 w 43"/>
                <a:gd name="T21" fmla="*/ 27 h 64"/>
                <a:gd name="T22" fmla="*/ 19 w 43"/>
                <a:gd name="T23" fmla="*/ 33 h 64"/>
                <a:gd name="T24" fmla="*/ 15 w 43"/>
                <a:gd name="T25" fmla="*/ 28 h 64"/>
                <a:gd name="T26" fmla="*/ 15 w 43"/>
                <a:gd name="T27" fmla="*/ 28 h 64"/>
                <a:gd name="T28" fmla="*/ 11 w 43"/>
                <a:gd name="T29" fmla="*/ 24 h 64"/>
                <a:gd name="T30" fmla="*/ 3 w 43"/>
                <a:gd name="T31" fmla="*/ 24 h 64"/>
                <a:gd name="T32" fmla="*/ 2 w 43"/>
                <a:gd name="T33" fmla="*/ 32 h 64"/>
                <a:gd name="T34" fmla="*/ 7 w 43"/>
                <a:gd name="T35" fmla="*/ 39 h 64"/>
                <a:gd name="T36" fmla="*/ 7 w 43"/>
                <a:gd name="T37" fmla="*/ 39 h 64"/>
                <a:gd name="T38" fmla="*/ 11 w 43"/>
                <a:gd name="T39" fmla="*/ 44 h 64"/>
                <a:gd name="T40" fmla="*/ 11 w 43"/>
                <a:gd name="T41" fmla="*/ 45 h 64"/>
                <a:gd name="T42" fmla="*/ 11 w 43"/>
                <a:gd name="T43" fmla="*/ 48 h 64"/>
                <a:gd name="T44" fmla="*/ 14 w 43"/>
                <a:gd name="T45" fmla="*/ 56 h 64"/>
                <a:gd name="T46" fmla="*/ 14 w 43"/>
                <a:gd name="T47" fmla="*/ 56 h 64"/>
                <a:gd name="T48" fmla="*/ 19 w 43"/>
                <a:gd name="T49" fmla="*/ 63 h 64"/>
                <a:gd name="T50" fmla="*/ 21 w 43"/>
                <a:gd name="T51" fmla="*/ 64 h 64"/>
                <a:gd name="T52" fmla="*/ 41 w 43"/>
                <a:gd name="T53" fmla="*/ 64 h 64"/>
                <a:gd name="T54" fmla="*/ 41 w 43"/>
                <a:gd name="T55" fmla="*/ 64 h 64"/>
                <a:gd name="T56" fmla="*/ 43 w 43"/>
                <a:gd name="T57" fmla="*/ 62 h 64"/>
                <a:gd name="T58" fmla="*/ 42 w 43"/>
                <a:gd name="T59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3" h="64">
                  <a:moveTo>
                    <a:pt x="42" y="61"/>
                  </a:moveTo>
                  <a:cubicBezTo>
                    <a:pt x="35" y="51"/>
                    <a:pt x="38" y="55"/>
                    <a:pt x="31" y="46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1" y="11"/>
                    <a:pt x="30" y="8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9" y="21"/>
                    <a:pt x="5" y="21"/>
                    <a:pt x="3" y="24"/>
                  </a:cubicBezTo>
                  <a:cubicBezTo>
                    <a:pt x="0" y="26"/>
                    <a:pt x="1" y="30"/>
                    <a:pt x="2" y="32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5"/>
                    <a:pt x="11" y="45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50"/>
                    <a:pt x="12" y="53"/>
                    <a:pt x="14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6" y="59"/>
                    <a:pt x="18" y="61"/>
                    <a:pt x="19" y="63"/>
                  </a:cubicBezTo>
                  <a:cubicBezTo>
                    <a:pt x="20" y="64"/>
                    <a:pt x="20" y="64"/>
                    <a:pt x="21" y="64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2" y="64"/>
                    <a:pt x="43" y="63"/>
                    <a:pt x="43" y="62"/>
                  </a:cubicBezTo>
                  <a:cubicBezTo>
                    <a:pt x="43" y="61"/>
                    <a:pt x="43" y="61"/>
                    <a:pt x="4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Rectangle 98">
              <a:extLst>
                <a:ext uri="{FF2B5EF4-FFF2-40B4-BE49-F238E27FC236}">
                  <a16:creationId xmlns:a16="http://schemas.microsoft.com/office/drawing/2014/main" id="{8A346439-9BCD-5F71-49CA-CF709949BD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3079750"/>
              <a:ext cx="1047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Rectangle 99">
              <a:extLst>
                <a:ext uri="{FF2B5EF4-FFF2-40B4-BE49-F238E27FC236}">
                  <a16:creationId xmlns:a16="http://schemas.microsoft.com/office/drawing/2014/main" id="{F0E2025B-8127-D198-6EFA-09E8851DEC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3049588"/>
              <a:ext cx="1047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Rectangle 100">
              <a:extLst>
                <a:ext uri="{FF2B5EF4-FFF2-40B4-BE49-F238E27FC236}">
                  <a16:creationId xmlns:a16="http://schemas.microsoft.com/office/drawing/2014/main" id="{D1CA9D9C-6760-7F31-85AE-FDA4DE9E3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3019425"/>
              <a:ext cx="1047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Rectangle 101">
              <a:extLst>
                <a:ext uri="{FF2B5EF4-FFF2-40B4-BE49-F238E27FC236}">
                  <a16:creationId xmlns:a16="http://schemas.microsoft.com/office/drawing/2014/main" id="{F4231D74-67E0-DE14-DADD-1A0ACEE977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2989263"/>
              <a:ext cx="1047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Rectangle 102">
              <a:extLst>
                <a:ext uri="{FF2B5EF4-FFF2-40B4-BE49-F238E27FC236}">
                  <a16:creationId xmlns:a16="http://schemas.microsoft.com/office/drawing/2014/main" id="{0982EE04-4518-75D1-EF72-599A4AABF6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125" y="2959100"/>
              <a:ext cx="60325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5BA8210-CC50-FD79-94EB-7E86AE5F1957}"/>
              </a:ext>
            </a:extLst>
          </p:cNvPr>
          <p:cNvGrpSpPr/>
          <p:nvPr/>
        </p:nvGrpSpPr>
        <p:grpSpPr>
          <a:xfrm>
            <a:off x="4745604" y="3456205"/>
            <a:ext cx="262396" cy="258329"/>
            <a:chOff x="2706688" y="2909888"/>
            <a:chExt cx="349250" cy="284162"/>
          </a:xfrm>
          <a:solidFill>
            <a:schemeClr val="bg1"/>
          </a:solidFill>
        </p:grpSpPr>
        <p:sp>
          <p:nvSpPr>
            <p:cNvPr id="64" name="Freeform 159">
              <a:extLst>
                <a:ext uri="{FF2B5EF4-FFF2-40B4-BE49-F238E27FC236}">
                  <a16:creationId xmlns:a16="http://schemas.microsoft.com/office/drawing/2014/main" id="{E71459F9-2008-3995-52C8-F140C935EB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3363" y="3095625"/>
              <a:ext cx="46038" cy="30163"/>
            </a:xfrm>
            <a:custGeom>
              <a:avLst/>
              <a:gdLst>
                <a:gd name="T0" fmla="*/ 29 w 29"/>
                <a:gd name="T1" fmla="*/ 0 h 19"/>
                <a:gd name="T2" fmla="*/ 19 w 29"/>
                <a:gd name="T3" fmla="*/ 0 h 19"/>
                <a:gd name="T4" fmla="*/ 10 w 29"/>
                <a:gd name="T5" fmla="*/ 0 h 19"/>
                <a:gd name="T6" fmla="*/ 0 w 29"/>
                <a:gd name="T7" fmla="*/ 0 h 19"/>
                <a:gd name="T8" fmla="*/ 0 w 29"/>
                <a:gd name="T9" fmla="*/ 19 h 19"/>
                <a:gd name="T10" fmla="*/ 10 w 29"/>
                <a:gd name="T11" fmla="*/ 19 h 19"/>
                <a:gd name="T12" fmla="*/ 19 w 29"/>
                <a:gd name="T13" fmla="*/ 19 h 19"/>
                <a:gd name="T14" fmla="*/ 29 w 29"/>
                <a:gd name="T15" fmla="*/ 19 h 19"/>
                <a:gd name="T16" fmla="*/ 29 w 29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9">
                  <a:moveTo>
                    <a:pt x="29" y="0"/>
                  </a:moveTo>
                  <a:lnTo>
                    <a:pt x="19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10" y="19"/>
                  </a:lnTo>
                  <a:lnTo>
                    <a:pt x="19" y="19"/>
                  </a:lnTo>
                  <a:lnTo>
                    <a:pt x="29" y="19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Rectangle 160">
              <a:extLst>
                <a:ext uri="{FF2B5EF4-FFF2-40B4-BE49-F238E27FC236}">
                  <a16:creationId xmlns:a16="http://schemas.microsoft.com/office/drawing/2014/main" id="{5199ECDA-F40A-8EB7-5D3D-955645B3E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238" y="3141663"/>
              <a:ext cx="1428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161">
              <a:extLst>
                <a:ext uri="{FF2B5EF4-FFF2-40B4-BE49-F238E27FC236}">
                  <a16:creationId xmlns:a16="http://schemas.microsoft.com/office/drawing/2014/main" id="{29A50383-73DA-5656-778F-48BBFC874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400" y="3041650"/>
              <a:ext cx="236538" cy="152400"/>
            </a:xfrm>
            <a:custGeom>
              <a:avLst/>
              <a:gdLst>
                <a:gd name="T0" fmla="*/ 59 w 63"/>
                <a:gd name="T1" fmla="*/ 16 h 40"/>
                <a:gd name="T2" fmla="*/ 55 w 63"/>
                <a:gd name="T3" fmla="*/ 16 h 40"/>
                <a:gd name="T4" fmla="*/ 55 w 63"/>
                <a:gd name="T5" fmla="*/ 8 h 40"/>
                <a:gd name="T6" fmla="*/ 47 w 63"/>
                <a:gd name="T7" fmla="*/ 8 h 40"/>
                <a:gd name="T8" fmla="*/ 47 w 63"/>
                <a:gd name="T9" fmla="*/ 0 h 40"/>
                <a:gd name="T10" fmla="*/ 36 w 63"/>
                <a:gd name="T11" fmla="*/ 0 h 40"/>
                <a:gd name="T12" fmla="*/ 28 w 63"/>
                <a:gd name="T13" fmla="*/ 0 h 40"/>
                <a:gd name="T14" fmla="*/ 23 w 63"/>
                <a:gd name="T15" fmla="*/ 0 h 40"/>
                <a:gd name="T16" fmla="*/ 6 w 63"/>
                <a:gd name="T17" fmla="*/ 4 h 40"/>
                <a:gd name="T18" fmla="*/ 0 w 63"/>
                <a:gd name="T19" fmla="*/ 4 h 40"/>
                <a:gd name="T20" fmla="*/ 0 w 63"/>
                <a:gd name="T21" fmla="*/ 10 h 40"/>
                <a:gd name="T22" fmla="*/ 2 w 63"/>
                <a:gd name="T23" fmla="*/ 10 h 40"/>
                <a:gd name="T24" fmla="*/ 4 w 63"/>
                <a:gd name="T25" fmla="*/ 12 h 40"/>
                <a:gd name="T26" fmla="*/ 4 w 63"/>
                <a:gd name="T27" fmla="*/ 24 h 40"/>
                <a:gd name="T28" fmla="*/ 2 w 63"/>
                <a:gd name="T29" fmla="*/ 26 h 40"/>
                <a:gd name="T30" fmla="*/ 0 w 63"/>
                <a:gd name="T31" fmla="*/ 26 h 40"/>
                <a:gd name="T32" fmla="*/ 0 w 63"/>
                <a:gd name="T33" fmla="*/ 32 h 40"/>
                <a:gd name="T34" fmla="*/ 6 w 63"/>
                <a:gd name="T35" fmla="*/ 32 h 40"/>
                <a:gd name="T36" fmla="*/ 23 w 63"/>
                <a:gd name="T37" fmla="*/ 40 h 40"/>
                <a:gd name="T38" fmla="*/ 35 w 63"/>
                <a:gd name="T39" fmla="*/ 40 h 40"/>
                <a:gd name="T40" fmla="*/ 42 w 63"/>
                <a:gd name="T41" fmla="*/ 34 h 40"/>
                <a:gd name="T42" fmla="*/ 42 w 63"/>
                <a:gd name="T43" fmla="*/ 32 h 40"/>
                <a:gd name="T44" fmla="*/ 55 w 63"/>
                <a:gd name="T45" fmla="*/ 32 h 40"/>
                <a:gd name="T46" fmla="*/ 55 w 63"/>
                <a:gd name="T47" fmla="*/ 24 h 40"/>
                <a:gd name="T48" fmla="*/ 59 w 63"/>
                <a:gd name="T49" fmla="*/ 24 h 40"/>
                <a:gd name="T50" fmla="*/ 59 w 63"/>
                <a:gd name="T51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3" h="40">
                  <a:moveTo>
                    <a:pt x="59" y="1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59" y="16"/>
                    <a:pt x="59" y="8"/>
                    <a:pt x="55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4" y="8"/>
                    <a:pt x="54" y="0"/>
                    <a:pt x="47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2" y="0"/>
                    <a:pt x="6" y="4"/>
                    <a:pt x="6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10"/>
                    <a:pt x="4" y="11"/>
                    <a:pt x="4" y="1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5"/>
                    <a:pt x="3" y="26"/>
                    <a:pt x="2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15" y="40"/>
                    <a:pt x="23" y="40"/>
                  </a:cubicBezTo>
                  <a:cubicBezTo>
                    <a:pt x="25" y="40"/>
                    <a:pt x="29" y="40"/>
                    <a:pt x="35" y="40"/>
                  </a:cubicBezTo>
                  <a:cubicBezTo>
                    <a:pt x="38" y="40"/>
                    <a:pt x="42" y="37"/>
                    <a:pt x="42" y="34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62" y="32"/>
                    <a:pt x="62" y="24"/>
                    <a:pt x="55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3" y="24"/>
                    <a:pt x="63" y="16"/>
                    <a:pt x="5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162">
              <a:extLst>
                <a:ext uri="{FF2B5EF4-FFF2-40B4-BE49-F238E27FC236}">
                  <a16:creationId xmlns:a16="http://schemas.microsoft.com/office/drawing/2014/main" id="{B77596BA-9A70-A886-B4B5-4E73FC998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6688" y="3057525"/>
              <a:ext cx="66675" cy="106363"/>
            </a:xfrm>
            <a:custGeom>
              <a:avLst/>
              <a:gdLst>
                <a:gd name="T0" fmla="*/ 18 w 18"/>
                <a:gd name="T1" fmla="*/ 22 h 28"/>
                <a:gd name="T2" fmla="*/ 16 w 18"/>
                <a:gd name="T3" fmla="*/ 22 h 28"/>
                <a:gd name="T4" fmla="*/ 14 w 18"/>
                <a:gd name="T5" fmla="*/ 20 h 28"/>
                <a:gd name="T6" fmla="*/ 14 w 18"/>
                <a:gd name="T7" fmla="*/ 8 h 28"/>
                <a:gd name="T8" fmla="*/ 16 w 18"/>
                <a:gd name="T9" fmla="*/ 6 h 28"/>
                <a:gd name="T10" fmla="*/ 18 w 18"/>
                <a:gd name="T11" fmla="*/ 6 h 28"/>
                <a:gd name="T12" fmla="*/ 18 w 18"/>
                <a:gd name="T13" fmla="*/ 0 h 28"/>
                <a:gd name="T14" fmla="*/ 0 w 18"/>
                <a:gd name="T15" fmla="*/ 0 h 28"/>
                <a:gd name="T16" fmla="*/ 0 w 18"/>
                <a:gd name="T17" fmla="*/ 28 h 28"/>
                <a:gd name="T18" fmla="*/ 18 w 18"/>
                <a:gd name="T19" fmla="*/ 28 h 28"/>
                <a:gd name="T20" fmla="*/ 18 w 18"/>
                <a:gd name="T21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8">
                  <a:moveTo>
                    <a:pt x="18" y="22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4" y="21"/>
                    <a:pt x="14" y="2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5" y="6"/>
                    <a:pt x="16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8" y="28"/>
                    <a:pt x="18" y="28"/>
                    <a:pt x="18" y="28"/>
                  </a:cubicBezTo>
                  <a:lnTo>
                    <a:pt x="18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Rectangle 163">
              <a:extLst>
                <a:ext uri="{FF2B5EF4-FFF2-40B4-BE49-F238E27FC236}">
                  <a16:creationId xmlns:a16="http://schemas.microsoft.com/office/drawing/2014/main" id="{71F9CCA8-BE1D-9FF6-C0F6-A11C8AAC1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9238" y="3057525"/>
              <a:ext cx="14288" cy="22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164">
              <a:extLst>
                <a:ext uri="{FF2B5EF4-FFF2-40B4-BE49-F238E27FC236}">
                  <a16:creationId xmlns:a16="http://schemas.microsoft.com/office/drawing/2014/main" id="{CD425233-9C05-EC73-FB3C-69F5EA00C4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5738" y="2909888"/>
              <a:ext cx="157163" cy="41275"/>
            </a:xfrm>
            <a:custGeom>
              <a:avLst/>
              <a:gdLst>
                <a:gd name="T0" fmla="*/ 40 w 42"/>
                <a:gd name="T1" fmla="*/ 11 h 11"/>
                <a:gd name="T2" fmla="*/ 39 w 42"/>
                <a:gd name="T3" fmla="*/ 11 h 11"/>
                <a:gd name="T4" fmla="*/ 3 w 42"/>
                <a:gd name="T5" fmla="*/ 11 h 11"/>
                <a:gd name="T6" fmla="*/ 0 w 42"/>
                <a:gd name="T7" fmla="*/ 10 h 11"/>
                <a:gd name="T8" fmla="*/ 1 w 42"/>
                <a:gd name="T9" fmla="*/ 8 h 11"/>
                <a:gd name="T10" fmla="*/ 41 w 42"/>
                <a:gd name="T11" fmla="*/ 8 h 11"/>
                <a:gd name="T12" fmla="*/ 42 w 42"/>
                <a:gd name="T13" fmla="*/ 10 h 11"/>
                <a:gd name="T14" fmla="*/ 40 w 42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1">
                  <a:moveTo>
                    <a:pt x="40" y="11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28" y="4"/>
                    <a:pt x="14" y="4"/>
                    <a:pt x="3" y="11"/>
                  </a:cubicBezTo>
                  <a:cubicBezTo>
                    <a:pt x="2" y="11"/>
                    <a:pt x="1" y="11"/>
                    <a:pt x="0" y="10"/>
                  </a:cubicBezTo>
                  <a:cubicBezTo>
                    <a:pt x="0" y="9"/>
                    <a:pt x="0" y="8"/>
                    <a:pt x="1" y="8"/>
                  </a:cubicBezTo>
                  <a:cubicBezTo>
                    <a:pt x="13" y="0"/>
                    <a:pt x="29" y="0"/>
                    <a:pt x="41" y="8"/>
                  </a:cubicBezTo>
                  <a:cubicBezTo>
                    <a:pt x="42" y="8"/>
                    <a:pt x="42" y="9"/>
                    <a:pt x="42" y="10"/>
                  </a:cubicBezTo>
                  <a:cubicBezTo>
                    <a:pt x="41" y="11"/>
                    <a:pt x="41" y="11"/>
                    <a:pt x="4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165">
              <a:extLst>
                <a:ext uri="{FF2B5EF4-FFF2-40B4-BE49-F238E27FC236}">
                  <a16:creationId xmlns:a16="http://schemas.microsoft.com/office/drawing/2014/main" id="{F7D09776-8834-8285-A106-9C2D38896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0025" y="2940050"/>
              <a:ext cx="128588" cy="38100"/>
            </a:xfrm>
            <a:custGeom>
              <a:avLst/>
              <a:gdLst>
                <a:gd name="T0" fmla="*/ 31 w 34"/>
                <a:gd name="T1" fmla="*/ 10 h 10"/>
                <a:gd name="T2" fmla="*/ 30 w 34"/>
                <a:gd name="T3" fmla="*/ 10 h 10"/>
                <a:gd name="T4" fmla="*/ 4 w 34"/>
                <a:gd name="T5" fmla="*/ 10 h 10"/>
                <a:gd name="T6" fmla="*/ 1 w 34"/>
                <a:gd name="T7" fmla="*/ 9 h 10"/>
                <a:gd name="T8" fmla="*/ 1 w 34"/>
                <a:gd name="T9" fmla="*/ 6 h 10"/>
                <a:gd name="T10" fmla="*/ 33 w 34"/>
                <a:gd name="T11" fmla="*/ 6 h 10"/>
                <a:gd name="T12" fmla="*/ 33 w 34"/>
                <a:gd name="T13" fmla="*/ 9 h 10"/>
                <a:gd name="T14" fmla="*/ 31 w 34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0">
                  <a:moveTo>
                    <a:pt x="31" y="10"/>
                  </a:moveTo>
                  <a:cubicBezTo>
                    <a:pt x="31" y="10"/>
                    <a:pt x="31" y="10"/>
                    <a:pt x="30" y="10"/>
                  </a:cubicBezTo>
                  <a:cubicBezTo>
                    <a:pt x="22" y="4"/>
                    <a:pt x="12" y="4"/>
                    <a:pt x="4" y="10"/>
                  </a:cubicBezTo>
                  <a:cubicBezTo>
                    <a:pt x="3" y="10"/>
                    <a:pt x="2" y="10"/>
                    <a:pt x="1" y="9"/>
                  </a:cubicBezTo>
                  <a:cubicBezTo>
                    <a:pt x="0" y="8"/>
                    <a:pt x="1" y="7"/>
                    <a:pt x="1" y="6"/>
                  </a:cubicBezTo>
                  <a:cubicBezTo>
                    <a:pt x="11" y="0"/>
                    <a:pt x="23" y="0"/>
                    <a:pt x="33" y="6"/>
                  </a:cubicBezTo>
                  <a:cubicBezTo>
                    <a:pt x="33" y="7"/>
                    <a:pt x="34" y="8"/>
                    <a:pt x="33" y="9"/>
                  </a:cubicBezTo>
                  <a:cubicBezTo>
                    <a:pt x="33" y="10"/>
                    <a:pt x="32" y="10"/>
                    <a:pt x="3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166">
              <a:extLst>
                <a:ext uri="{FF2B5EF4-FFF2-40B4-BE49-F238E27FC236}">
                  <a16:creationId xmlns:a16="http://schemas.microsoft.com/office/drawing/2014/main" id="{E9D3EB5B-30C7-6298-D207-34525672B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9075" y="2970213"/>
              <a:ext cx="90488" cy="34925"/>
            </a:xfrm>
            <a:custGeom>
              <a:avLst/>
              <a:gdLst>
                <a:gd name="T0" fmla="*/ 22 w 24"/>
                <a:gd name="T1" fmla="*/ 9 h 9"/>
                <a:gd name="T2" fmla="*/ 21 w 24"/>
                <a:gd name="T3" fmla="*/ 8 h 9"/>
                <a:gd name="T4" fmla="*/ 3 w 24"/>
                <a:gd name="T5" fmla="*/ 8 h 9"/>
                <a:gd name="T6" fmla="*/ 0 w 24"/>
                <a:gd name="T7" fmla="*/ 8 h 9"/>
                <a:gd name="T8" fmla="*/ 1 w 24"/>
                <a:gd name="T9" fmla="*/ 5 h 9"/>
                <a:gd name="T10" fmla="*/ 23 w 24"/>
                <a:gd name="T11" fmla="*/ 5 h 9"/>
                <a:gd name="T12" fmla="*/ 24 w 24"/>
                <a:gd name="T13" fmla="*/ 8 h 9"/>
                <a:gd name="T14" fmla="*/ 22 w 24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9">
                  <a:moveTo>
                    <a:pt x="22" y="9"/>
                  </a:moveTo>
                  <a:cubicBezTo>
                    <a:pt x="22" y="9"/>
                    <a:pt x="21" y="8"/>
                    <a:pt x="21" y="8"/>
                  </a:cubicBezTo>
                  <a:cubicBezTo>
                    <a:pt x="16" y="5"/>
                    <a:pt x="8" y="5"/>
                    <a:pt x="3" y="8"/>
                  </a:cubicBezTo>
                  <a:cubicBezTo>
                    <a:pt x="2" y="9"/>
                    <a:pt x="1" y="9"/>
                    <a:pt x="0" y="8"/>
                  </a:cubicBezTo>
                  <a:cubicBezTo>
                    <a:pt x="0" y="7"/>
                    <a:pt x="0" y="5"/>
                    <a:pt x="1" y="5"/>
                  </a:cubicBezTo>
                  <a:cubicBezTo>
                    <a:pt x="7" y="0"/>
                    <a:pt x="16" y="0"/>
                    <a:pt x="23" y="5"/>
                  </a:cubicBezTo>
                  <a:cubicBezTo>
                    <a:pt x="24" y="5"/>
                    <a:pt x="24" y="7"/>
                    <a:pt x="24" y="8"/>
                  </a:cubicBezTo>
                  <a:cubicBezTo>
                    <a:pt x="23" y="8"/>
                    <a:pt x="23" y="9"/>
                    <a:pt x="2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2" name="Freeform 5">
            <a:extLst>
              <a:ext uri="{FF2B5EF4-FFF2-40B4-BE49-F238E27FC236}">
                <a16:creationId xmlns:a16="http://schemas.microsoft.com/office/drawing/2014/main" id="{B1071CF8-3067-7153-5306-1CB8C2035E25}"/>
              </a:ext>
            </a:extLst>
          </p:cNvPr>
          <p:cNvSpPr>
            <a:spLocks/>
          </p:cNvSpPr>
          <p:nvPr/>
        </p:nvSpPr>
        <p:spPr bwMode="auto">
          <a:xfrm>
            <a:off x="5255422" y="4703667"/>
            <a:ext cx="270746" cy="169365"/>
          </a:xfrm>
          <a:custGeom>
            <a:avLst/>
            <a:gdLst>
              <a:gd name="T0" fmla="*/ 75 w 96"/>
              <a:gd name="T1" fmla="*/ 16 h 60"/>
              <a:gd name="T2" fmla="*/ 48 w 96"/>
              <a:gd name="T3" fmla="*/ 0 h 60"/>
              <a:gd name="T4" fmla="*/ 18 w 96"/>
              <a:gd name="T5" fmla="*/ 26 h 60"/>
              <a:gd name="T6" fmla="*/ 0 w 96"/>
              <a:gd name="T7" fmla="*/ 43 h 60"/>
              <a:gd name="T8" fmla="*/ 9 w 96"/>
              <a:gd name="T9" fmla="*/ 58 h 60"/>
              <a:gd name="T10" fmla="*/ 18 w 96"/>
              <a:gd name="T11" fmla="*/ 60 h 60"/>
              <a:gd name="T12" fmla="*/ 76 w 96"/>
              <a:gd name="T13" fmla="*/ 60 h 60"/>
              <a:gd name="T14" fmla="*/ 76 w 96"/>
              <a:gd name="T15" fmla="*/ 60 h 60"/>
              <a:gd name="T16" fmla="*/ 96 w 96"/>
              <a:gd name="T17" fmla="*/ 38 h 60"/>
              <a:gd name="T18" fmla="*/ 75 w 96"/>
              <a:gd name="T19" fmla="*/ 16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60">
                <a:moveTo>
                  <a:pt x="75" y="16"/>
                </a:moveTo>
                <a:cubicBezTo>
                  <a:pt x="69" y="6"/>
                  <a:pt x="59" y="0"/>
                  <a:pt x="48" y="0"/>
                </a:cubicBezTo>
                <a:cubicBezTo>
                  <a:pt x="33" y="0"/>
                  <a:pt x="20" y="11"/>
                  <a:pt x="18" y="26"/>
                </a:cubicBezTo>
                <a:cubicBezTo>
                  <a:pt x="9" y="25"/>
                  <a:pt x="0" y="33"/>
                  <a:pt x="0" y="43"/>
                </a:cubicBezTo>
                <a:cubicBezTo>
                  <a:pt x="0" y="52"/>
                  <a:pt x="5" y="56"/>
                  <a:pt x="9" y="58"/>
                </a:cubicBezTo>
                <a:cubicBezTo>
                  <a:pt x="13" y="60"/>
                  <a:pt x="17" y="60"/>
                  <a:pt x="18" y="60"/>
                </a:cubicBezTo>
                <a:cubicBezTo>
                  <a:pt x="76" y="60"/>
                  <a:pt x="76" y="60"/>
                  <a:pt x="76" y="60"/>
                </a:cubicBezTo>
                <a:cubicBezTo>
                  <a:pt x="76" y="60"/>
                  <a:pt x="76" y="60"/>
                  <a:pt x="76" y="60"/>
                </a:cubicBezTo>
                <a:cubicBezTo>
                  <a:pt x="76" y="60"/>
                  <a:pt x="96" y="57"/>
                  <a:pt x="96" y="38"/>
                </a:cubicBezTo>
                <a:cubicBezTo>
                  <a:pt x="96" y="26"/>
                  <a:pt x="86" y="16"/>
                  <a:pt x="75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7755171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1411</TotalTime>
  <Words>338</Words>
  <Application>Microsoft Office PowerPoint</Application>
  <PresentationFormat>Widescreen</PresentationFormat>
  <Paragraphs>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Arial </vt:lpstr>
      <vt:lpstr>Arial Black</vt:lpstr>
      <vt:lpstr>Baskerville Old Face</vt:lpstr>
      <vt:lpstr>Calibri</vt:lpstr>
      <vt:lpstr>Calibri Light</vt:lpstr>
      <vt:lpstr>Georgia</vt:lpstr>
      <vt:lpstr>Plus Jakarta Sans</vt:lpstr>
      <vt:lpstr>Segoe UI</vt:lpstr>
      <vt:lpstr>Wingdings</vt:lpstr>
      <vt:lpstr>Retrospect</vt:lpstr>
      <vt:lpstr>PowerPoint Presentation</vt:lpstr>
      <vt:lpstr>PowerPoint Presentation</vt:lpstr>
      <vt:lpstr>Understanding Human Behaviour and Interaction</vt:lpstr>
      <vt:lpstr>Common Workplace Behavioural Issues and Their Solutions</vt:lpstr>
      <vt:lpstr>Factors Influencing Employee Behaviour</vt:lpstr>
      <vt:lpstr>The Impact of Psychology on Employee Performance</vt:lpstr>
      <vt:lpstr>Effective Communication Strategies for Improved Workplace Interaction</vt:lpstr>
      <vt:lpstr>The Role of Motivation in Employee Behaviour</vt:lpstr>
      <vt:lpstr>Impact of Workplace Culture on Employee Psychology</vt:lpstr>
      <vt:lpstr>Understanding and Managing Workplace Stress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Kunal Baghele</dc:creator>
  <cp:lastModifiedBy>Kunal Baghele</cp:lastModifiedBy>
  <cp:revision>45</cp:revision>
  <dcterms:created xsi:type="dcterms:W3CDTF">2023-12-26T16:33:45Z</dcterms:created>
  <dcterms:modified xsi:type="dcterms:W3CDTF">2024-01-05T06:55:05Z</dcterms:modified>
</cp:coreProperties>
</file>

<file path=docProps/thumbnail.jpeg>
</file>